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olors1.xml" ContentType="application/vnd.ms-office.chartcolorstyl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712" r:id="rId2"/>
    <p:sldMasterId id="2147483694" r:id="rId3"/>
  </p:sldMasterIdLst>
  <p:notesMasterIdLst>
    <p:notesMasterId r:id="rId9"/>
  </p:notesMasterIdLst>
  <p:handoutMasterIdLst>
    <p:handoutMasterId r:id="rId10"/>
  </p:handoutMasterIdLst>
  <p:sldIdLst>
    <p:sldId id="328" r:id="rId4"/>
    <p:sldId id="342" r:id="rId5"/>
    <p:sldId id="361" r:id="rId6"/>
    <p:sldId id="362" r:id="rId7"/>
    <p:sldId id="339" r:id="rId8"/>
  </p:sldIdLst>
  <p:sldSz cx="9144000" cy="6858000" type="screen4x3"/>
  <p:notesSz cx="6799263" cy="9929813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974">
          <p15:clr>
            <a:srgbClr val="A4A3A4"/>
          </p15:clr>
        </p15:guide>
        <p15:guide id="2" orient="horz" pos="913">
          <p15:clr>
            <a:srgbClr val="A4A3A4"/>
          </p15:clr>
        </p15:guide>
        <p15:guide id="3" pos="499">
          <p15:clr>
            <a:srgbClr val="A4A3A4"/>
          </p15:clr>
        </p15:guide>
        <p15:guide id="4" pos="54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128" userDrawn="1">
          <p15:clr>
            <a:srgbClr val="A4A3A4"/>
          </p15:clr>
        </p15:guide>
        <p15:guide id="4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Pack by Diakov" initials="RbD" lastIdx="0" clrIdx="0">
    <p:extLst>
      <p:ext uri="{19B8F6BF-5375-455C-9EA6-DF929625EA0E}">
        <p15:presenceInfo xmlns:p15="http://schemas.microsoft.com/office/powerpoint/2012/main" xmlns="" userId="RePack by Diakov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  <a:srgbClr val="E9F4E0"/>
    <a:srgbClr val="EFD7E5"/>
    <a:srgbClr val="FFFFC5"/>
    <a:srgbClr val="F79D91"/>
    <a:srgbClr val="CD76B0"/>
    <a:srgbClr val="057C48"/>
    <a:srgbClr val="91CA64"/>
    <a:srgbClr val="8D9DD0"/>
    <a:srgbClr val="F9D49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369" autoAdjust="0"/>
  </p:normalViewPr>
  <p:slideViewPr>
    <p:cSldViewPr showGuides="1">
      <p:cViewPr varScale="1">
        <p:scale>
          <a:sx n="52" d="100"/>
          <a:sy n="52" d="100"/>
        </p:scale>
        <p:origin x="-1042" y="-86"/>
      </p:cViewPr>
      <p:guideLst>
        <p:guide orient="horz" pos="3974"/>
        <p:guide orient="horz" pos="913"/>
        <p:guide pos="499"/>
        <p:guide pos="548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2" d="100"/>
          <a:sy n="52" d="100"/>
        </p:scale>
        <p:origin x="2958" y="96"/>
      </p:cViewPr>
      <p:guideLst>
        <p:guide orient="horz" pos="2880"/>
        <p:guide orient="horz" pos="3128"/>
        <p:guide pos="2160"/>
        <p:guide pos="2142"/>
      </p:guideLst>
    </p:cSldViewPr>
  </p:notesViewPr>
  <p:gridSpacing cx="184319863" cy="1843198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400" b="1" i="0" u="none" strike="noStrike" baseline="0" dirty="0" smtClean="0">
                <a:effectLst/>
              </a:rPr>
              <a:t>В </a:t>
            </a:r>
            <a:r>
              <a:rPr lang="ru-RU" sz="1400" b="1" i="0" u="none" strike="noStrike" baseline="0" dirty="0" err="1" smtClean="0">
                <a:effectLst/>
              </a:rPr>
              <a:t>розрізі</a:t>
            </a:r>
            <a:r>
              <a:rPr lang="ru-RU" sz="1400" b="1" i="0" u="none" strike="noStrike" baseline="0" dirty="0" smtClean="0">
                <a:effectLst/>
              </a:rPr>
              <a:t> </a:t>
            </a:r>
            <a:r>
              <a:rPr lang="ru-RU" sz="1400" b="1" i="0" u="none" strike="noStrike" baseline="0" dirty="0" err="1" smtClean="0">
                <a:effectLst/>
              </a:rPr>
              <a:t>банківських</a:t>
            </a:r>
            <a:r>
              <a:rPr lang="ru-RU" sz="1400" b="1" i="0" u="none" strike="noStrike" baseline="0" dirty="0" smtClean="0">
                <a:effectLst/>
              </a:rPr>
              <a:t> </a:t>
            </a:r>
            <a:r>
              <a:rPr lang="ru-RU" sz="1400" b="1" i="0" u="none" strike="noStrike" baseline="0" dirty="0" err="1" smtClean="0">
                <a:effectLst/>
              </a:rPr>
              <a:t>груп</a:t>
            </a:r>
            <a:endParaRPr lang="ru-RU" sz="1400" b="1" dirty="0"/>
          </a:p>
        </c:rich>
      </c:tx>
      <c:layout/>
      <c:spPr>
        <a:noFill/>
        <a:ln>
          <a:noFill/>
        </a:ln>
        <a:effectLst/>
      </c:sp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кількість наданих акредитивів (одиниці)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strRef>
              <c:f>Лист1!$A$2:$A$4</c:f>
              <c:strCache>
                <c:ptCount val="3"/>
                <c:pt idx="0">
                  <c:v>банки з державною часткою</c:v>
                </c:pt>
                <c:pt idx="1">
                  <c:v>банки іноземних банківських груп</c:v>
                </c:pt>
                <c:pt idx="2">
                  <c:v>банки з приватним капіталом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254</c:v>
                </c:pt>
                <c:pt idx="1">
                  <c:v>608</c:v>
                </c:pt>
                <c:pt idx="2">
                  <c:v>549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обсяги наданих акредитивів (млн.грн)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strRef>
              <c:f>Лист1!$A$2:$A$4</c:f>
              <c:strCache>
                <c:ptCount val="3"/>
                <c:pt idx="0">
                  <c:v>банки з державною часткою</c:v>
                </c:pt>
                <c:pt idx="1">
                  <c:v>банки іноземних банківських груп</c:v>
                </c:pt>
                <c:pt idx="2">
                  <c:v>банки з приватним капіталом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26733.99</c:v>
                </c:pt>
                <c:pt idx="1">
                  <c:v>8074.85</c:v>
                </c:pt>
                <c:pt idx="2">
                  <c:v>2891.18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кількість отриманих акредитивів (одиниці)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cat>
            <c:strRef>
              <c:f>Лист1!$A$2:$A$4</c:f>
              <c:strCache>
                <c:ptCount val="3"/>
                <c:pt idx="0">
                  <c:v>банки з державною часткою</c:v>
                </c:pt>
                <c:pt idx="1">
                  <c:v>банки іноземних банківських груп</c:v>
                </c:pt>
                <c:pt idx="2">
                  <c:v>банки з приватним капіталом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563</c:v>
                </c:pt>
                <c:pt idx="1">
                  <c:v>371</c:v>
                </c:pt>
                <c:pt idx="2">
                  <c:v>476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обсяги отриманих акредитивів (млн.грн)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cat>
            <c:strRef>
              <c:f>Лист1!$A$2:$A$4</c:f>
              <c:strCache>
                <c:ptCount val="3"/>
                <c:pt idx="0">
                  <c:v>банки з державною часткою</c:v>
                </c:pt>
                <c:pt idx="1">
                  <c:v>банки іноземних банківських груп</c:v>
                </c:pt>
                <c:pt idx="2">
                  <c:v>банки з приватним капіталом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11814.230000000005</c:v>
                </c:pt>
                <c:pt idx="1">
                  <c:v>4540.91</c:v>
                </c:pt>
                <c:pt idx="2">
                  <c:v>6379.57</c:v>
                </c:pt>
              </c:numCache>
            </c:numRef>
          </c:val>
        </c:ser>
        <c:shape val="box"/>
        <c:axId val="98576640"/>
        <c:axId val="98636160"/>
        <c:axId val="0"/>
      </c:bar3DChart>
      <c:catAx>
        <c:axId val="9857664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98636160"/>
        <c:crosses val="autoZero"/>
        <c:auto val="1"/>
        <c:lblAlgn val="ctr"/>
        <c:lblOffset val="100"/>
      </c:catAx>
      <c:valAx>
        <c:axId val="9863616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98576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47" cy="498215"/>
          </a:xfrm>
          <a:prstGeom prst="rect">
            <a:avLst/>
          </a:prstGeom>
        </p:spPr>
        <p:txBody>
          <a:bodyPr vert="horz" lIns="91631" tIns="45817" rIns="91631" bIns="45817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1342" y="1"/>
            <a:ext cx="2946347" cy="498215"/>
          </a:xfrm>
          <a:prstGeom prst="rect">
            <a:avLst/>
          </a:prstGeom>
        </p:spPr>
        <p:txBody>
          <a:bodyPr vert="horz" lIns="91631" tIns="45817" rIns="91631" bIns="45817" rtlCol="0"/>
          <a:lstStyle>
            <a:lvl1pPr algn="r">
              <a:defRPr sz="1200"/>
            </a:lvl1pPr>
          </a:lstStyle>
          <a:p>
            <a:fld id="{F22474A9-D837-4B14-B576-B22099138CA4}" type="datetimeFigureOut">
              <a:rPr lang="uk-UA" smtClean="0"/>
              <a:pPr/>
              <a:t>01.09.2022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1601"/>
            <a:ext cx="2946347" cy="498214"/>
          </a:xfrm>
          <a:prstGeom prst="rect">
            <a:avLst/>
          </a:prstGeom>
        </p:spPr>
        <p:txBody>
          <a:bodyPr vert="horz" lIns="91631" tIns="45817" rIns="91631" bIns="45817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1342" y="9431601"/>
            <a:ext cx="2946347" cy="498214"/>
          </a:xfrm>
          <a:prstGeom prst="rect">
            <a:avLst/>
          </a:prstGeom>
        </p:spPr>
        <p:txBody>
          <a:bodyPr vert="horz" lIns="91631" tIns="45817" rIns="91631" bIns="45817" rtlCol="0" anchor="b"/>
          <a:lstStyle>
            <a:lvl1pPr algn="r">
              <a:defRPr sz="1200"/>
            </a:lvl1pPr>
          </a:lstStyle>
          <a:p>
            <a:fld id="{9F5228F5-4593-4292-973C-B6DC8F07712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844790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47" cy="498215"/>
          </a:xfrm>
          <a:prstGeom prst="rect">
            <a:avLst/>
          </a:prstGeom>
        </p:spPr>
        <p:txBody>
          <a:bodyPr vert="horz" lIns="91631" tIns="45817" rIns="91631" bIns="45817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51342" y="1"/>
            <a:ext cx="2946347" cy="498215"/>
          </a:xfrm>
          <a:prstGeom prst="rect">
            <a:avLst/>
          </a:prstGeom>
        </p:spPr>
        <p:txBody>
          <a:bodyPr vert="horz" lIns="91631" tIns="45817" rIns="91631" bIns="45817" rtlCol="0"/>
          <a:lstStyle>
            <a:lvl1pPr algn="r">
              <a:defRPr sz="1200"/>
            </a:lvl1pPr>
          </a:lstStyle>
          <a:p>
            <a:fld id="{0117C395-DD53-42C5-857B-D672A67213F7}" type="datetimeFigureOut">
              <a:rPr lang="uk-UA" smtClean="0"/>
              <a:pPr/>
              <a:t>01.09.2022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56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31" tIns="45817" rIns="91631" bIns="45817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631" tIns="45817" rIns="91631" bIns="45817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31601"/>
            <a:ext cx="2946347" cy="498214"/>
          </a:xfrm>
          <a:prstGeom prst="rect">
            <a:avLst/>
          </a:prstGeom>
        </p:spPr>
        <p:txBody>
          <a:bodyPr vert="horz" lIns="91631" tIns="45817" rIns="91631" bIns="45817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51342" y="9431601"/>
            <a:ext cx="2946347" cy="498214"/>
          </a:xfrm>
          <a:prstGeom prst="rect">
            <a:avLst/>
          </a:prstGeom>
        </p:spPr>
        <p:txBody>
          <a:bodyPr vert="horz" lIns="91631" tIns="45817" rIns="91631" bIns="45817" rtlCol="0" anchor="b"/>
          <a:lstStyle>
            <a:lvl1pPr algn="r">
              <a:defRPr sz="1200"/>
            </a:lvl1pPr>
          </a:lstStyle>
          <a:p>
            <a:fld id="{36156357-BADD-4859-9EB2-74F4242A1EE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715848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uk-UA" smtClean="0"/>
              <a:t>Підготовлено Департаментом платіжних систем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254710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uk-UA" smtClean="0"/>
              <a:t>Підготовлено Департаментом платіжних систем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254710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56357-BADD-4859-9EB2-74F4242A1EE5}" type="slidenum">
              <a:rPr lang="uk-UA" smtClean="0"/>
              <a:pPr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327120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s://www.facebook.com/NationalBankOfUkraine?ref_type=bookmark" TargetMode="External"/><Relationship Id="rId7" Type="http://schemas.openxmlformats.org/officeDocument/2006/relationships/hyperlink" Target="https://www.instagram.com/national_bank_of_ukraine/" TargetMode="External"/><Relationship Id="rId2" Type="http://schemas.openxmlformats.org/officeDocument/2006/relationships/hyperlink" Target="http://www.bank.gov.ua/control/uk/index" TargetMode="External"/><Relationship Id="rId1" Type="http://schemas.openxmlformats.org/officeDocument/2006/relationships/slideMaster" Target="../slideMasters/slideMaster3.xml"/><Relationship Id="rId6" Type="http://schemas.openxmlformats.org/officeDocument/2006/relationships/hyperlink" Target="https://www.youtube.com/channel/UCLWsi-3SHrFwwyb0AceOgHQ" TargetMode="External"/><Relationship Id="rId5" Type="http://schemas.openxmlformats.org/officeDocument/2006/relationships/hyperlink" Target="https://www.flickr.com/photos/134562672@N08" TargetMode="External"/><Relationship Id="rId4" Type="http://schemas.openxmlformats.org/officeDocument/2006/relationships/hyperlink" Target="https://twitter.com/NBUkraine" TargetMode="Externa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s://www.facebook.com/NationalBankOfUkraine?ref_type=bookmark" TargetMode="External"/><Relationship Id="rId7" Type="http://schemas.openxmlformats.org/officeDocument/2006/relationships/hyperlink" Target="https://www.instagram.com/national_bank_of_ukraine/" TargetMode="External"/><Relationship Id="rId2" Type="http://schemas.openxmlformats.org/officeDocument/2006/relationships/hyperlink" Target="https://bank.gov.ua/control/en/index" TargetMode="External"/><Relationship Id="rId1" Type="http://schemas.openxmlformats.org/officeDocument/2006/relationships/slideMaster" Target="../slideMasters/slideMaster3.xml"/><Relationship Id="rId6" Type="http://schemas.openxmlformats.org/officeDocument/2006/relationships/hyperlink" Target="https://www.youtube.com/channel/UCLWsi-3SHrFwwyb0AceOgHQ" TargetMode="External"/><Relationship Id="rId5" Type="http://schemas.openxmlformats.org/officeDocument/2006/relationships/hyperlink" Target="https://www.flickr.com/photos/134562672@N08" TargetMode="External"/><Relationship Id="rId4" Type="http://schemas.openxmlformats.org/officeDocument/2006/relationships/hyperlink" Target="https://twitter.com/NBUkraine_eng" TargetMode="Externa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ий слайд (внутрішній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1"/>
            <a:ext cx="2408486" cy="6866702"/>
          </a:xfrm>
          <a:custGeom>
            <a:avLst/>
            <a:gdLst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788795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520347 w 2231702"/>
              <a:gd name="connsiteY2" fmla="*/ 6849610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353622"/>
              <a:gd name="connsiteY0" fmla="*/ 10160 h 6868159"/>
              <a:gd name="connsiteX1" fmla="*/ 2353622 w 2353622"/>
              <a:gd name="connsiteY1" fmla="*/ 0 h 6868159"/>
              <a:gd name="connsiteX2" fmla="*/ 520347 w 2353622"/>
              <a:gd name="connsiteY2" fmla="*/ 6859770 h 6868159"/>
              <a:gd name="connsiteX3" fmla="*/ 0 w 2353622"/>
              <a:gd name="connsiteY3" fmla="*/ 6868159 h 6868159"/>
              <a:gd name="connsiteX4" fmla="*/ 0 w 2353622"/>
              <a:gd name="connsiteY4" fmla="*/ 10160 h 6868159"/>
              <a:gd name="connsiteX0" fmla="*/ 0 w 2384102"/>
              <a:gd name="connsiteY0" fmla="*/ 10160 h 6868159"/>
              <a:gd name="connsiteX1" fmla="*/ 2384102 w 2384102"/>
              <a:gd name="connsiteY1" fmla="*/ 0 h 6868159"/>
              <a:gd name="connsiteX2" fmla="*/ 520347 w 2384102"/>
              <a:gd name="connsiteY2" fmla="*/ 6859770 h 6868159"/>
              <a:gd name="connsiteX3" fmla="*/ 0 w 2384102"/>
              <a:gd name="connsiteY3" fmla="*/ 6868159 h 6868159"/>
              <a:gd name="connsiteX4" fmla="*/ 0 w 2384102"/>
              <a:gd name="connsiteY4" fmla="*/ 10160 h 6868159"/>
              <a:gd name="connsiteX0" fmla="*/ 0 w 2408486"/>
              <a:gd name="connsiteY0" fmla="*/ 0 h 6857999"/>
              <a:gd name="connsiteX1" fmla="*/ 2408486 w 2408486"/>
              <a:gd name="connsiteY1" fmla="*/ 2032 h 6857999"/>
              <a:gd name="connsiteX2" fmla="*/ 520347 w 2408486"/>
              <a:gd name="connsiteY2" fmla="*/ 6849610 h 6857999"/>
              <a:gd name="connsiteX3" fmla="*/ 0 w 2408486"/>
              <a:gd name="connsiteY3" fmla="*/ 6857999 h 6857999"/>
              <a:gd name="connsiteX4" fmla="*/ 0 w 2408486"/>
              <a:gd name="connsiteY4" fmla="*/ 0 h 6857999"/>
              <a:gd name="connsiteX0" fmla="*/ 0 w 2408486"/>
              <a:gd name="connsiteY0" fmla="*/ 0 h 6866702"/>
              <a:gd name="connsiteX1" fmla="*/ 2408486 w 2408486"/>
              <a:gd name="connsiteY1" fmla="*/ 2032 h 6866702"/>
              <a:gd name="connsiteX2" fmla="*/ 768175 w 2408486"/>
              <a:gd name="connsiteY2" fmla="*/ 6866702 h 6866702"/>
              <a:gd name="connsiteX3" fmla="*/ 0 w 2408486"/>
              <a:gd name="connsiteY3" fmla="*/ 6857999 h 6866702"/>
              <a:gd name="connsiteX4" fmla="*/ 0 w 2408486"/>
              <a:gd name="connsiteY4" fmla="*/ 0 h 686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8486" h="6866702">
                <a:moveTo>
                  <a:pt x="0" y="0"/>
                </a:moveTo>
                <a:lnTo>
                  <a:pt x="2408486" y="2032"/>
                </a:lnTo>
                <a:lnTo>
                  <a:pt x="768175" y="6866702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8" name="Picture 4" descr="D:\ANNA\РЕБРЕНДИНГ\Templates\PowerPoint\19-01-2018_Presentation-06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56" r="81499"/>
          <a:stretch/>
        </p:blipFill>
        <p:spPr bwMode="auto">
          <a:xfrm>
            <a:off x="0" y="0"/>
            <a:ext cx="14030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11"/>
          <p:cNvSpPr/>
          <p:nvPr userDrawn="1"/>
        </p:nvSpPr>
        <p:spPr>
          <a:xfrm>
            <a:off x="8532507" y="4329116"/>
            <a:ext cx="611493" cy="2528884"/>
          </a:xfrm>
          <a:custGeom>
            <a:avLst/>
            <a:gdLst>
              <a:gd name="connsiteX0" fmla="*/ 0 w 611493"/>
              <a:gd name="connsiteY0" fmla="*/ 0 h 2528884"/>
              <a:gd name="connsiteX1" fmla="*/ 611493 w 611493"/>
              <a:gd name="connsiteY1" fmla="*/ 0 h 2528884"/>
              <a:gd name="connsiteX2" fmla="*/ 611493 w 611493"/>
              <a:gd name="connsiteY2" fmla="*/ 2528884 h 2528884"/>
              <a:gd name="connsiteX3" fmla="*/ 0 w 611493"/>
              <a:gd name="connsiteY3" fmla="*/ 2528884 h 2528884"/>
              <a:gd name="connsiteX4" fmla="*/ 0 w 611493"/>
              <a:gd name="connsiteY4" fmla="*/ 0 h 2528884"/>
              <a:gd name="connsiteX0" fmla="*/ 0 w 611493"/>
              <a:gd name="connsiteY0" fmla="*/ 2528884 h 2528884"/>
              <a:gd name="connsiteX1" fmla="*/ 611493 w 611493"/>
              <a:gd name="connsiteY1" fmla="*/ 0 h 2528884"/>
              <a:gd name="connsiteX2" fmla="*/ 611493 w 611493"/>
              <a:gd name="connsiteY2" fmla="*/ 2528884 h 2528884"/>
              <a:gd name="connsiteX3" fmla="*/ 0 w 611493"/>
              <a:gd name="connsiteY3" fmla="*/ 2528884 h 2528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493" h="2528884">
                <a:moveTo>
                  <a:pt x="0" y="2528884"/>
                </a:moveTo>
                <a:lnTo>
                  <a:pt x="611493" y="0"/>
                </a:lnTo>
                <a:lnTo>
                  <a:pt x="611493" y="2528884"/>
                </a:lnTo>
                <a:lnTo>
                  <a:pt x="0" y="2528884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угольник 12"/>
          <p:cNvSpPr/>
          <p:nvPr userDrawn="1"/>
        </p:nvSpPr>
        <p:spPr>
          <a:xfrm>
            <a:off x="0" y="548632"/>
            <a:ext cx="3143379" cy="900756"/>
          </a:xfrm>
          <a:custGeom>
            <a:avLst/>
            <a:gdLst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3143379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588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334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379" h="900756">
                <a:moveTo>
                  <a:pt x="0" y="0"/>
                </a:moveTo>
                <a:lnTo>
                  <a:pt x="3143379" y="0"/>
                </a:lnTo>
                <a:lnTo>
                  <a:pt x="2933421" y="900756"/>
                </a:lnTo>
                <a:lnTo>
                  <a:pt x="0" y="90075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11" name="Picture 2" descr="D:\ANNA\РЕБРЕНДИНГ\Templates\PowerPoint\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1664" y="781731"/>
            <a:ext cx="1800083" cy="48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232000" y="2709000"/>
            <a:ext cx="6119838" cy="720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600" b="1" baseline="0">
                <a:solidFill>
                  <a:schemeClr val="bg2"/>
                </a:solidFill>
              </a:defRPr>
            </a:lvl1pPr>
          </a:lstStyle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5229000"/>
            <a:ext cx="4320000" cy="3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spcBef>
                <a:spcPts val="0"/>
              </a:spcBef>
              <a:spcAft>
                <a:spcPts val="600"/>
              </a:spcAft>
              <a:buNone/>
              <a:defRPr sz="1400" b="1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noProof="0" dirty="0" smtClean="0"/>
              <a:t>ПІБ доповідача</a:t>
            </a:r>
            <a:endParaRPr lang="uk-UA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>
          <a:xfrm>
            <a:off x="5292000" y="845227"/>
            <a:ext cx="3059838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FontTx/>
              <a:buNone/>
              <a:defRPr sz="1200"/>
            </a:lvl1pPr>
          </a:lstStyle>
          <a:p>
            <a:pPr lvl="0"/>
            <a:r>
              <a:rPr lang="uk-UA" noProof="0" dirty="0" smtClean="0"/>
              <a:t>текст</a:t>
            </a:r>
            <a:endParaRPr lang="uk-UA" noProof="0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2232000" y="2163633"/>
            <a:ext cx="6120000" cy="540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pPr lvl="0"/>
            <a:r>
              <a:rPr lang="ru-RU" dirty="0" smtClean="0"/>
              <a:t>Проект:</a:t>
            </a:r>
            <a:endParaRPr lang="uk-UA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2" hasCustomPrompt="1"/>
          </p:nvPr>
        </p:nvSpPr>
        <p:spPr>
          <a:xfrm>
            <a:off x="2232025" y="3610479"/>
            <a:ext cx="6119813" cy="5413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uk-UA" noProof="0" dirty="0" smtClean="0"/>
              <a:t>Опис проекту</a:t>
            </a:r>
          </a:p>
          <a:p>
            <a:pPr lvl="0"/>
            <a:endParaRPr lang="uk-UA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3" hasCustomPrompt="1"/>
          </p:nvPr>
        </p:nvSpPr>
        <p:spPr>
          <a:xfrm>
            <a:off x="4031838" y="5601489"/>
            <a:ext cx="4320000" cy="350327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/>
            </a:lvl1pPr>
          </a:lstStyle>
          <a:p>
            <a:pPr lvl="0"/>
            <a:r>
              <a:rPr lang="uk-UA" noProof="0" dirty="0" smtClean="0"/>
              <a:t>Посада доповідача</a:t>
            </a:r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14" hasCustomPrompt="1"/>
          </p:nvPr>
        </p:nvSpPr>
        <p:spPr>
          <a:xfrm>
            <a:off x="4031838" y="6344403"/>
            <a:ext cx="4320000" cy="3600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/>
            </a:lvl1pPr>
          </a:lstStyle>
          <a:p>
            <a:pPr lvl="0"/>
            <a:r>
              <a:rPr lang="uk-UA" noProof="0" dirty="0" smtClean="0"/>
              <a:t>Місто, дата</a:t>
            </a:r>
            <a:endParaRPr lang="uk-UA" noProof="0" dirty="0"/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15" hasCustomPrompt="1"/>
          </p:nvPr>
        </p:nvSpPr>
        <p:spPr>
          <a:xfrm>
            <a:off x="4031838" y="5837904"/>
            <a:ext cx="4320000" cy="432000"/>
          </a:xfrm>
          <a:prstGeom prst="rect">
            <a:avLst/>
          </a:prstGeom>
        </p:spPr>
        <p:txBody>
          <a:bodyPr/>
          <a:lstStyle>
            <a:lvl1pPr marL="0" indent="0" algn="r">
              <a:buFontTx/>
              <a:buNone/>
              <a:defRPr sz="1400"/>
            </a:lvl1pPr>
          </a:lstStyle>
          <a:p>
            <a:pPr lvl="0"/>
            <a:r>
              <a:rPr lang="uk-UA" noProof="0" dirty="0" smtClean="0"/>
              <a:t>Назва комітету (або заходу), на засіданні якого відбудеться доповідь</a:t>
            </a:r>
          </a:p>
        </p:txBody>
      </p:sp>
    </p:spTree>
    <p:extLst>
      <p:ext uri="{BB962C8B-B14F-4D97-AF65-F5344CB8AC3E}">
        <p14:creationId xmlns:p14="http://schemas.microsoft.com/office/powerpoint/2010/main" xmlns="" val="168892905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1706" userDrawn="1">
          <p15:clr>
            <a:srgbClr val="FBAE40"/>
          </p15:clr>
        </p15:guide>
        <p15:guide id="2" pos="526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92163" y="333823"/>
            <a:ext cx="7920000" cy="720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1487" y="6309000"/>
            <a:ext cx="1800000" cy="360000"/>
          </a:xfrm>
          <a:prstGeom prst="rect">
            <a:avLst/>
          </a:prstGeom>
        </p:spPr>
        <p:txBody>
          <a:bodyPr/>
          <a:lstStyle/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  <p:cxnSp>
        <p:nvCxnSpPr>
          <p:cNvPr id="8" name="Пряма сполучна лінія 7"/>
          <p:cNvCxnSpPr/>
          <p:nvPr userDrawn="1"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Текст 5"/>
          <p:cNvSpPr>
            <a:spLocks noGrp="1"/>
          </p:cNvSpPr>
          <p:nvPr>
            <p:ph type="body" sz="quarter" idx="14" hasCustomPrompt="1"/>
          </p:nvPr>
        </p:nvSpPr>
        <p:spPr>
          <a:xfrm>
            <a:off x="791759" y="1448725"/>
            <a:ext cx="7920441" cy="1440275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6325" indent="-263525">
              <a:spcBef>
                <a:spcPts val="400"/>
              </a:spcBef>
              <a:buClr>
                <a:schemeClr val="accent2"/>
              </a:buClr>
              <a:defRPr sz="1400"/>
            </a:lvl3pPr>
            <a:lvl4pPr marL="1435100" indent="-271463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89113" indent="-271463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5" hasCustomPrompt="1"/>
          </p:nvPr>
        </p:nvSpPr>
        <p:spPr>
          <a:xfrm>
            <a:off x="792163" y="3068638"/>
            <a:ext cx="7924800" cy="3240087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431925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90700" indent="-274638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27924328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913" userDrawn="1">
          <p15:clr>
            <a:srgbClr val="FBAE40"/>
          </p15:clr>
        </p15:guide>
        <p15:guide id="2" pos="499" userDrawn="1">
          <p15:clr>
            <a:srgbClr val="FBAE40"/>
          </p15:clr>
        </p15:guide>
        <p15:guide id="3" orient="horz" pos="3974" userDrawn="1">
          <p15:clr>
            <a:srgbClr val="FBAE40"/>
          </p15:clr>
        </p15:guide>
        <p15:guide id="4" pos="5488" userDrawn="1">
          <p15:clr>
            <a:srgbClr val="FBAE40"/>
          </p15:clr>
        </p15:guide>
        <p15:guide id="5" orient="horz" pos="2448" userDrawn="1">
          <p15:clr>
            <a:srgbClr val="FBAE40"/>
          </p15:clr>
        </p15:guide>
        <p15:guide id="6" pos="2993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'єкт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92163" y="333823"/>
            <a:ext cx="7920000" cy="720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1487" y="6309000"/>
            <a:ext cx="1800000" cy="360000"/>
          </a:xfrm>
          <a:prstGeom prst="rect">
            <a:avLst/>
          </a:prstGeom>
        </p:spPr>
        <p:txBody>
          <a:bodyPr/>
          <a:lstStyle/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  <p:cxnSp>
        <p:nvCxnSpPr>
          <p:cNvPr id="8" name="Пряма сполучна лінія 7"/>
          <p:cNvCxnSpPr/>
          <p:nvPr userDrawn="1"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Текст 5"/>
          <p:cNvSpPr>
            <a:spLocks noGrp="1"/>
          </p:cNvSpPr>
          <p:nvPr>
            <p:ph type="body" sz="quarter" idx="14" hasCustomPrompt="1"/>
          </p:nvPr>
        </p:nvSpPr>
        <p:spPr>
          <a:xfrm>
            <a:off x="791759" y="4868450"/>
            <a:ext cx="7920441" cy="1440275"/>
          </a:xfrm>
          <a:prstGeom prst="rect">
            <a:avLst/>
          </a:prstGeom>
        </p:spPr>
        <p:txBody>
          <a:bodyPr/>
          <a:lstStyle>
            <a:lvl1pPr marL="357188" indent="-27305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4375" indent="-263525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6325" indent="-263525">
              <a:spcBef>
                <a:spcPts val="400"/>
              </a:spcBef>
              <a:buClr>
                <a:schemeClr val="accent2"/>
              </a:buClr>
              <a:defRPr sz="1400"/>
            </a:lvl3pPr>
            <a:lvl4pPr marL="1435100" indent="-271463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89113" indent="-271463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5" hasCustomPrompt="1"/>
          </p:nvPr>
        </p:nvSpPr>
        <p:spPr>
          <a:xfrm>
            <a:off x="792163" y="1449388"/>
            <a:ext cx="7924800" cy="3240087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431925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90700" indent="-274638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144238826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913" userDrawn="1">
          <p15:clr>
            <a:srgbClr val="FBAE40"/>
          </p15:clr>
        </p15:guide>
        <p15:guide id="2" pos="499" userDrawn="1">
          <p15:clr>
            <a:srgbClr val="FBAE40"/>
          </p15:clr>
        </p15:guide>
        <p15:guide id="3" orient="horz" pos="3974" userDrawn="1">
          <p15:clr>
            <a:srgbClr val="FBAE40"/>
          </p15:clr>
        </p15:guide>
        <p15:guide id="4" pos="5488" userDrawn="1">
          <p15:clr>
            <a:srgbClr val="FBAE40"/>
          </p15:clr>
        </p15:guide>
        <p15:guide id="5" orient="horz" pos="2448" userDrawn="1">
          <p15:clr>
            <a:srgbClr val="FBAE40"/>
          </p15:clr>
        </p15:guide>
        <p15:guide id="6" pos="2993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92163" y="333823"/>
            <a:ext cx="7920000" cy="720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Заголовок</a:t>
            </a:r>
            <a:endParaRPr lang="uk-UA" dirty="0"/>
          </a:p>
        </p:txBody>
      </p:sp>
      <p:cxnSp>
        <p:nvCxnSpPr>
          <p:cNvPr id="9" name="Пряма сполучна лінія 8"/>
          <p:cNvCxnSpPr/>
          <p:nvPr userDrawn="1"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1487" y="6309000"/>
            <a:ext cx="1800000" cy="360000"/>
          </a:xfrm>
          <a:prstGeom prst="rect">
            <a:avLst/>
          </a:prstGeom>
        </p:spPr>
        <p:txBody>
          <a:bodyPr/>
          <a:lstStyle/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7" hasCustomPrompt="1"/>
          </p:nvPr>
        </p:nvSpPr>
        <p:spPr>
          <a:xfrm>
            <a:off x="792163" y="1449388"/>
            <a:ext cx="3600450" cy="4498975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431925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90700" indent="-274638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  <p:sp>
        <p:nvSpPr>
          <p:cNvPr id="11" name="Объект 4"/>
          <p:cNvSpPr>
            <a:spLocks noGrp="1"/>
          </p:cNvSpPr>
          <p:nvPr>
            <p:ph sz="quarter" idx="18" hasCustomPrompt="1"/>
          </p:nvPr>
        </p:nvSpPr>
        <p:spPr>
          <a:xfrm>
            <a:off x="5099390" y="1449388"/>
            <a:ext cx="3600450" cy="4498975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431925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90700" indent="-274638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388027666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913" userDrawn="1">
          <p15:clr>
            <a:srgbClr val="FBAE40"/>
          </p15:clr>
        </p15:guide>
        <p15:guide id="2" pos="499" userDrawn="1">
          <p15:clr>
            <a:srgbClr val="FBAE40"/>
          </p15:clr>
        </p15:guide>
        <p15:guide id="3" orient="horz" pos="3974" userDrawn="1">
          <p15:clr>
            <a:srgbClr val="FBAE40"/>
          </p15:clr>
        </p15:guide>
        <p15:guide id="4" pos="5488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'єкт і зображе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92163" y="333823"/>
            <a:ext cx="7920000" cy="720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Заголовок</a:t>
            </a:r>
            <a:endParaRPr lang="uk-UA" dirty="0"/>
          </a:p>
        </p:txBody>
      </p:sp>
      <p:cxnSp>
        <p:nvCxnSpPr>
          <p:cNvPr id="9" name="Пряма сполучна лінія 8"/>
          <p:cNvCxnSpPr/>
          <p:nvPr userDrawn="1"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1487" y="6309000"/>
            <a:ext cx="1800000" cy="360000"/>
          </a:xfrm>
          <a:prstGeom prst="rect">
            <a:avLst/>
          </a:prstGeom>
        </p:spPr>
        <p:txBody>
          <a:bodyPr/>
          <a:lstStyle/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6" hasCustomPrompt="1"/>
          </p:nvPr>
        </p:nvSpPr>
        <p:spPr>
          <a:xfrm>
            <a:off x="5652000" y="1449388"/>
            <a:ext cx="3060200" cy="17996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uk-UA" sz="1600" dirty="0" smtClean="0"/>
              <a:t>Зображення</a:t>
            </a:r>
            <a:endParaRPr lang="uk-UA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7" hasCustomPrompt="1"/>
          </p:nvPr>
        </p:nvSpPr>
        <p:spPr>
          <a:xfrm>
            <a:off x="792162" y="1449388"/>
            <a:ext cx="4319838" cy="4679612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431925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90700" indent="-274638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sz="quarter" idx="18" hasCustomPrompt="1"/>
          </p:nvPr>
        </p:nvSpPr>
        <p:spPr>
          <a:xfrm>
            <a:off x="5652000" y="3789000"/>
            <a:ext cx="3060200" cy="19796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uk-UA" sz="1600" dirty="0" smtClean="0"/>
              <a:t>Зображення</a:t>
            </a:r>
            <a:endParaRPr lang="uk-UA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9" hasCustomPrompt="1"/>
          </p:nvPr>
        </p:nvSpPr>
        <p:spPr>
          <a:xfrm>
            <a:off x="5652000" y="5769000"/>
            <a:ext cx="3065366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uk-UA" noProof="0" dirty="0" smtClean="0"/>
              <a:t>Текст</a:t>
            </a:r>
            <a:endParaRPr lang="uk-UA" noProof="0" dirty="0"/>
          </a:p>
        </p:txBody>
      </p:sp>
      <p:sp>
        <p:nvSpPr>
          <p:cNvPr id="10" name="Текст 3"/>
          <p:cNvSpPr>
            <a:spLocks noGrp="1"/>
          </p:cNvSpPr>
          <p:nvPr>
            <p:ph type="body" sz="quarter" idx="20" hasCustomPrompt="1"/>
          </p:nvPr>
        </p:nvSpPr>
        <p:spPr>
          <a:xfrm>
            <a:off x="5652000" y="3249000"/>
            <a:ext cx="3060200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uk-UA" noProof="0" dirty="0" smtClean="0"/>
              <a:t>Текст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182855900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913" userDrawn="1">
          <p15:clr>
            <a:srgbClr val="FBAE40"/>
          </p15:clr>
        </p15:guide>
        <p15:guide id="2" pos="499" userDrawn="1">
          <p15:clr>
            <a:srgbClr val="FBAE40"/>
          </p15:clr>
        </p15:guide>
        <p15:guide id="3" orient="horz" pos="3974" userDrawn="1">
          <p15:clr>
            <a:srgbClr val="FBAE40"/>
          </p15:clr>
        </p15:guide>
        <p15:guide id="4" pos="5488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792163" y="1449388"/>
            <a:ext cx="3600000" cy="5400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300"/>
              </a:spcBef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noProof="0" dirty="0" smtClean="0"/>
              <a:t>Текст</a:t>
            </a:r>
          </a:p>
        </p:txBody>
      </p:sp>
      <p:sp>
        <p:nvSpPr>
          <p:cNvPr id="10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92163" y="333823"/>
            <a:ext cx="7920000" cy="720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Заголовок</a:t>
            </a:r>
            <a:endParaRPr lang="uk-UA" dirty="0"/>
          </a:p>
        </p:txBody>
      </p:sp>
      <p:cxnSp>
        <p:nvCxnSpPr>
          <p:cNvPr id="11" name="Пряма сполучна лінія 10"/>
          <p:cNvCxnSpPr/>
          <p:nvPr userDrawn="1"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1487" y="6309000"/>
            <a:ext cx="1800000" cy="360000"/>
          </a:xfrm>
          <a:prstGeom prst="rect">
            <a:avLst/>
          </a:prstGeom>
        </p:spPr>
        <p:txBody>
          <a:bodyPr/>
          <a:lstStyle/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8" name="Текст 2"/>
          <p:cNvSpPr>
            <a:spLocks noGrp="1"/>
          </p:cNvSpPr>
          <p:nvPr>
            <p:ph type="body" idx="14" hasCustomPrompt="1"/>
          </p:nvPr>
        </p:nvSpPr>
        <p:spPr>
          <a:xfrm>
            <a:off x="5103116" y="1449388"/>
            <a:ext cx="3600000" cy="5400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300"/>
              </a:spcBef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noProof="0" dirty="0" smtClean="0"/>
              <a:t>Текст</a:t>
            </a:r>
          </a:p>
        </p:txBody>
      </p:sp>
      <p:sp>
        <p:nvSpPr>
          <p:cNvPr id="9" name="Объект 4"/>
          <p:cNvSpPr>
            <a:spLocks noGrp="1"/>
          </p:cNvSpPr>
          <p:nvPr>
            <p:ph sz="quarter" idx="18" hasCustomPrompt="1"/>
          </p:nvPr>
        </p:nvSpPr>
        <p:spPr>
          <a:xfrm>
            <a:off x="792163" y="1989000"/>
            <a:ext cx="3600450" cy="4319725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431925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90700" indent="-274638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  <p:sp>
        <p:nvSpPr>
          <p:cNvPr id="15" name="Объект 4"/>
          <p:cNvSpPr>
            <a:spLocks noGrp="1"/>
          </p:cNvSpPr>
          <p:nvPr>
            <p:ph sz="quarter" idx="19" hasCustomPrompt="1"/>
          </p:nvPr>
        </p:nvSpPr>
        <p:spPr>
          <a:xfrm>
            <a:off x="5111750" y="1989000"/>
            <a:ext cx="3600450" cy="4319725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431925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90700" indent="-274638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74239103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2" pos="499" userDrawn="1">
          <p15:clr>
            <a:srgbClr val="FBAE40"/>
          </p15:clr>
        </p15:guide>
        <p15:guide id="3" pos="5488" userDrawn="1">
          <p15:clr>
            <a:srgbClr val="FBAE40"/>
          </p15:clr>
        </p15:guide>
        <p15:guide id="4" orient="horz" pos="913" userDrawn="1">
          <p15:clr>
            <a:srgbClr val="FBAE40"/>
          </p15:clr>
        </p15:guide>
        <p15:guide id="5" orient="horz" pos="3974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стовпці: текст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92163" y="333823"/>
            <a:ext cx="7920000" cy="720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Заголовок</a:t>
            </a:r>
            <a:endParaRPr lang="uk-UA" dirty="0"/>
          </a:p>
        </p:txBody>
      </p:sp>
      <p:cxnSp>
        <p:nvCxnSpPr>
          <p:cNvPr id="11" name="Пряма сполучна лінія 10"/>
          <p:cNvCxnSpPr/>
          <p:nvPr userDrawn="1"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1487" y="6309000"/>
            <a:ext cx="1800000" cy="360000"/>
          </a:xfrm>
          <a:prstGeom prst="rect">
            <a:avLst/>
          </a:prstGeom>
        </p:spPr>
        <p:txBody>
          <a:bodyPr/>
          <a:lstStyle/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9" name="Объект 4"/>
          <p:cNvSpPr>
            <a:spLocks noGrp="1"/>
          </p:cNvSpPr>
          <p:nvPr>
            <p:ph sz="quarter" idx="18" hasCustomPrompt="1"/>
          </p:nvPr>
        </p:nvSpPr>
        <p:spPr>
          <a:xfrm>
            <a:off x="792163" y="1449388"/>
            <a:ext cx="2339837" cy="4859337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341438" indent="-266700"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4pPr>
            <a:lvl5pPr marL="1706563" indent="-274638"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</p:txBody>
      </p:sp>
      <p:sp>
        <p:nvSpPr>
          <p:cNvPr id="15" name="Объект 4"/>
          <p:cNvSpPr>
            <a:spLocks noGrp="1"/>
          </p:cNvSpPr>
          <p:nvPr>
            <p:ph sz="quarter" idx="19" hasCustomPrompt="1"/>
          </p:nvPr>
        </p:nvSpPr>
        <p:spPr>
          <a:xfrm>
            <a:off x="3492000" y="1449389"/>
            <a:ext cx="5220200" cy="3959611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431925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90700" indent="-274638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20" hasCustomPrompt="1"/>
          </p:nvPr>
        </p:nvSpPr>
        <p:spPr>
          <a:xfrm>
            <a:off x="3492500" y="5589001"/>
            <a:ext cx="5219700" cy="71972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uk-UA" noProof="0" dirty="0" smtClean="0"/>
              <a:t>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372609931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2" pos="499" userDrawn="1">
          <p15:clr>
            <a:srgbClr val="FBAE40"/>
          </p15:clr>
        </p15:guide>
        <p15:guide id="3" pos="5488" userDrawn="1">
          <p15:clr>
            <a:srgbClr val="FBAE40"/>
          </p15:clr>
        </p15:guide>
        <p15:guide id="4" orient="horz" pos="913" userDrawn="1">
          <p15:clr>
            <a:srgbClr val="FBAE40"/>
          </p15:clr>
        </p15:guide>
        <p15:guide id="5" orient="horz" pos="3974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стовпці: об'єкт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92163" y="333823"/>
            <a:ext cx="7920000" cy="720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dirty="0" smtClean="0"/>
              <a:t>Заголовок</a:t>
            </a:r>
            <a:endParaRPr lang="uk-UA" dirty="0"/>
          </a:p>
        </p:txBody>
      </p:sp>
      <p:cxnSp>
        <p:nvCxnSpPr>
          <p:cNvPr id="11" name="Пряма сполучна лінія 10"/>
          <p:cNvCxnSpPr/>
          <p:nvPr userDrawn="1"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1487" y="6309000"/>
            <a:ext cx="1800000" cy="360000"/>
          </a:xfrm>
          <a:prstGeom prst="rect">
            <a:avLst/>
          </a:prstGeom>
        </p:spPr>
        <p:txBody>
          <a:bodyPr/>
          <a:lstStyle/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9" name="Объект 4"/>
          <p:cNvSpPr>
            <a:spLocks noGrp="1"/>
          </p:cNvSpPr>
          <p:nvPr>
            <p:ph sz="quarter" idx="18" hasCustomPrompt="1"/>
          </p:nvPr>
        </p:nvSpPr>
        <p:spPr>
          <a:xfrm>
            <a:off x="6361181" y="1449388"/>
            <a:ext cx="2339837" cy="4859337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341438" indent="-266700"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4pPr>
            <a:lvl5pPr marL="1706563" indent="-274638"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</p:txBody>
      </p:sp>
      <p:sp>
        <p:nvSpPr>
          <p:cNvPr id="15" name="Объект 4"/>
          <p:cNvSpPr>
            <a:spLocks noGrp="1"/>
          </p:cNvSpPr>
          <p:nvPr>
            <p:ph sz="quarter" idx="19" hasCustomPrompt="1"/>
          </p:nvPr>
        </p:nvSpPr>
        <p:spPr>
          <a:xfrm>
            <a:off x="786583" y="1449389"/>
            <a:ext cx="5220200" cy="3959611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431925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90700" indent="-274638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20" hasCustomPrompt="1"/>
          </p:nvPr>
        </p:nvSpPr>
        <p:spPr>
          <a:xfrm>
            <a:off x="792163" y="5589001"/>
            <a:ext cx="5219700" cy="71972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uk-UA" noProof="0" dirty="0" smtClean="0"/>
              <a:t>Текст</a:t>
            </a:r>
          </a:p>
        </p:txBody>
      </p:sp>
    </p:spTree>
    <p:extLst>
      <p:ext uri="{BB962C8B-B14F-4D97-AF65-F5344CB8AC3E}">
        <p14:creationId xmlns:p14="http://schemas.microsoft.com/office/powerpoint/2010/main" xmlns="" val="7860426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2" pos="499" userDrawn="1">
          <p15:clr>
            <a:srgbClr val="FBAE40"/>
          </p15:clr>
        </p15:guide>
        <p15:guide id="3" pos="5488" userDrawn="1">
          <p15:clr>
            <a:srgbClr val="FBAE40"/>
          </p15:clr>
        </p15:guide>
        <p15:guide id="4" orient="horz" pos="913" userDrawn="1">
          <p15:clr>
            <a:srgbClr val="FBAE40"/>
          </p15:clr>
        </p15:guide>
        <p15:guide id="5" orient="horz" pos="3974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 hasCustomPrompt="1"/>
          </p:nvPr>
        </p:nvSpPr>
        <p:spPr>
          <a:xfrm>
            <a:off x="1872000" y="1449387"/>
            <a:ext cx="5760000" cy="30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noProof="0" dirty="0" smtClean="0"/>
              <a:t>Зображення</a:t>
            </a:r>
            <a:endParaRPr lang="uk-UA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875485" y="4869772"/>
            <a:ext cx="5760000" cy="14392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noProof="0" dirty="0" smtClean="0"/>
              <a:t>Текст слайда</a:t>
            </a:r>
          </a:p>
        </p:txBody>
      </p:sp>
      <p:sp>
        <p:nvSpPr>
          <p:cNvPr id="8" name="Заголовок 1"/>
          <p:cNvSpPr txBox="1">
            <a:spLocks/>
          </p:cNvSpPr>
          <p:nvPr userDrawn="1"/>
        </p:nvSpPr>
        <p:spPr>
          <a:xfrm>
            <a:off x="792163" y="333823"/>
            <a:ext cx="7920000" cy="720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cxnSp>
        <p:nvCxnSpPr>
          <p:cNvPr id="9" name="Пряма сполучна лінія 8"/>
          <p:cNvCxnSpPr/>
          <p:nvPr userDrawn="1"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1487" y="6309000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8055749-A086-45CD-A8D5-422795326459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52808824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913" userDrawn="1">
          <p15:clr>
            <a:srgbClr val="FBAE40"/>
          </p15:clr>
        </p15:guide>
        <p15:guide id="2" pos="499" userDrawn="1">
          <p15:clr>
            <a:srgbClr val="FBAE40"/>
          </p15:clr>
        </p15:guide>
        <p15:guide id="3" orient="horz" pos="3974" userDrawn="1">
          <p15:clr>
            <a:srgbClr val="FBAE40"/>
          </p15:clr>
        </p15:guide>
        <p15:guide id="4" pos="5488" userDrawn="1">
          <p15:clr>
            <a:srgbClr val="FBAE40"/>
          </p15:clr>
        </p15:guide>
        <p15:guide id="5" pos="2993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Слайд без наповне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1487" y="6309000"/>
            <a:ext cx="1800000" cy="360000"/>
          </a:xfrm>
          <a:prstGeom prst="rect">
            <a:avLst/>
          </a:prstGeom>
        </p:spPr>
        <p:txBody>
          <a:bodyPr/>
          <a:lstStyle/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4306583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Візитна картка (укр. м.)">
    <p:bg>
      <p:bgPr>
        <a:gradFill flip="none" rotWithShape="1">
          <a:gsLst>
            <a:gs pos="0">
              <a:schemeClr val="accen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2232000" y="1989000"/>
            <a:ext cx="4680000" cy="288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2411762" y="3069000"/>
            <a:ext cx="4320476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FontTx/>
              <a:buNone/>
              <a:defRPr sz="16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uk-UA" noProof="0" dirty="0" smtClean="0"/>
              <a:t>Ім’я та прізвище</a:t>
            </a:r>
            <a:endParaRPr lang="uk-UA" noProof="0" dirty="0"/>
          </a:p>
        </p:txBody>
      </p:sp>
      <p:sp>
        <p:nvSpPr>
          <p:cNvPr id="17" name="Текст 5"/>
          <p:cNvSpPr>
            <a:spLocks noGrp="1"/>
          </p:cNvSpPr>
          <p:nvPr>
            <p:ph type="body" sz="quarter" idx="11" hasCustomPrompt="1"/>
          </p:nvPr>
        </p:nvSpPr>
        <p:spPr>
          <a:xfrm>
            <a:off x="2411762" y="3429000"/>
            <a:ext cx="4320476" cy="71975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FontTx/>
              <a:buNone/>
              <a:defRPr sz="1400" b="0" baseline="0"/>
            </a:lvl1pPr>
          </a:lstStyle>
          <a:p>
            <a:pPr lvl="0"/>
            <a:r>
              <a:rPr lang="uk-UA" noProof="0" dirty="0" smtClean="0"/>
              <a:t>Посада доповідача</a:t>
            </a:r>
            <a:br>
              <a:rPr lang="uk-UA" noProof="0" dirty="0" smtClean="0"/>
            </a:br>
            <a:r>
              <a:rPr lang="uk-UA" noProof="0" dirty="0" smtClean="0"/>
              <a:t>Структурний підрозділ</a:t>
            </a:r>
          </a:p>
        </p:txBody>
      </p:sp>
      <p:sp>
        <p:nvSpPr>
          <p:cNvPr id="18" name="Текст 5"/>
          <p:cNvSpPr>
            <a:spLocks noGrp="1"/>
          </p:cNvSpPr>
          <p:nvPr>
            <p:ph type="body" sz="quarter" idx="12" hasCustomPrompt="1"/>
          </p:nvPr>
        </p:nvSpPr>
        <p:spPr>
          <a:xfrm>
            <a:off x="2411762" y="4328866"/>
            <a:ext cx="4320476" cy="360000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300"/>
              </a:spcBef>
              <a:buFontTx/>
              <a:buNone/>
              <a:defRPr sz="1200" b="0" baseline="0"/>
            </a:lvl1pPr>
          </a:lstStyle>
          <a:p>
            <a:pPr lvl="0"/>
            <a:r>
              <a:rPr lang="uk-UA" noProof="0" dirty="0" smtClean="0"/>
              <a:t>Електронна службова пошта</a:t>
            </a:r>
            <a:endParaRPr lang="uk-UA" noProof="0" dirty="0"/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2411762" y="2739341"/>
            <a:ext cx="1620238" cy="45719"/>
            <a:chOff x="2412000" y="2889000"/>
            <a:chExt cx="1440000" cy="0"/>
          </a:xfrm>
        </p:grpSpPr>
        <p:cxnSp>
          <p:nvCxnSpPr>
            <p:cNvPr id="14" name="Прямая соединительная линия 13"/>
            <p:cNvCxnSpPr/>
            <p:nvPr userDrawn="1"/>
          </p:nvCxnSpPr>
          <p:spPr>
            <a:xfrm>
              <a:off x="2412000" y="2889000"/>
              <a:ext cx="720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 userDrawn="1"/>
          </p:nvCxnSpPr>
          <p:spPr>
            <a:xfrm>
              <a:off x="3132000" y="2889000"/>
              <a:ext cx="720000" cy="0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6" name="Picture 2" descr="G:\Шаблоны\НБУ new\Logo_color_hor_NBU_ua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2000" y="2169000"/>
            <a:ext cx="1620000" cy="43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73263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1253" userDrawn="1">
          <p15:clr>
            <a:srgbClr val="FBAE40"/>
          </p15:clr>
        </p15:guide>
        <p15:guide id="2" pos="1404" userDrawn="1">
          <p15:clr>
            <a:srgbClr val="FBAE40"/>
          </p15:clr>
        </p15:guide>
        <p15:guide id="3" pos="435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ий слайд (зовн. 1, укр. м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6"/>
          <p:cNvSpPr/>
          <p:nvPr userDrawn="1"/>
        </p:nvSpPr>
        <p:spPr>
          <a:xfrm>
            <a:off x="0" y="1"/>
            <a:ext cx="2408486" cy="6866702"/>
          </a:xfrm>
          <a:custGeom>
            <a:avLst/>
            <a:gdLst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788795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520347 w 2231702"/>
              <a:gd name="connsiteY2" fmla="*/ 6849610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353622"/>
              <a:gd name="connsiteY0" fmla="*/ 10160 h 6868159"/>
              <a:gd name="connsiteX1" fmla="*/ 2353622 w 2353622"/>
              <a:gd name="connsiteY1" fmla="*/ 0 h 6868159"/>
              <a:gd name="connsiteX2" fmla="*/ 520347 w 2353622"/>
              <a:gd name="connsiteY2" fmla="*/ 6859770 h 6868159"/>
              <a:gd name="connsiteX3" fmla="*/ 0 w 2353622"/>
              <a:gd name="connsiteY3" fmla="*/ 6868159 h 6868159"/>
              <a:gd name="connsiteX4" fmla="*/ 0 w 2353622"/>
              <a:gd name="connsiteY4" fmla="*/ 10160 h 6868159"/>
              <a:gd name="connsiteX0" fmla="*/ 0 w 2384102"/>
              <a:gd name="connsiteY0" fmla="*/ 10160 h 6868159"/>
              <a:gd name="connsiteX1" fmla="*/ 2384102 w 2384102"/>
              <a:gd name="connsiteY1" fmla="*/ 0 h 6868159"/>
              <a:gd name="connsiteX2" fmla="*/ 520347 w 2384102"/>
              <a:gd name="connsiteY2" fmla="*/ 6859770 h 6868159"/>
              <a:gd name="connsiteX3" fmla="*/ 0 w 2384102"/>
              <a:gd name="connsiteY3" fmla="*/ 6868159 h 6868159"/>
              <a:gd name="connsiteX4" fmla="*/ 0 w 2384102"/>
              <a:gd name="connsiteY4" fmla="*/ 10160 h 6868159"/>
              <a:gd name="connsiteX0" fmla="*/ 0 w 2408486"/>
              <a:gd name="connsiteY0" fmla="*/ 0 h 6857999"/>
              <a:gd name="connsiteX1" fmla="*/ 2408486 w 2408486"/>
              <a:gd name="connsiteY1" fmla="*/ 2032 h 6857999"/>
              <a:gd name="connsiteX2" fmla="*/ 520347 w 2408486"/>
              <a:gd name="connsiteY2" fmla="*/ 6849610 h 6857999"/>
              <a:gd name="connsiteX3" fmla="*/ 0 w 2408486"/>
              <a:gd name="connsiteY3" fmla="*/ 6857999 h 6857999"/>
              <a:gd name="connsiteX4" fmla="*/ 0 w 2408486"/>
              <a:gd name="connsiteY4" fmla="*/ 0 h 6857999"/>
              <a:gd name="connsiteX0" fmla="*/ 0 w 2408486"/>
              <a:gd name="connsiteY0" fmla="*/ 0 h 6866702"/>
              <a:gd name="connsiteX1" fmla="*/ 2408486 w 2408486"/>
              <a:gd name="connsiteY1" fmla="*/ 2032 h 6866702"/>
              <a:gd name="connsiteX2" fmla="*/ 768175 w 2408486"/>
              <a:gd name="connsiteY2" fmla="*/ 6866702 h 6866702"/>
              <a:gd name="connsiteX3" fmla="*/ 0 w 2408486"/>
              <a:gd name="connsiteY3" fmla="*/ 6857999 h 6866702"/>
              <a:gd name="connsiteX4" fmla="*/ 0 w 2408486"/>
              <a:gd name="connsiteY4" fmla="*/ 0 h 686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8486" h="6866702">
                <a:moveTo>
                  <a:pt x="0" y="0"/>
                </a:moveTo>
                <a:lnTo>
                  <a:pt x="2408486" y="2032"/>
                </a:lnTo>
                <a:lnTo>
                  <a:pt x="768175" y="6866702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2" name="Picture 4" descr="D:\ANNA\РЕБРЕНДИНГ\Templates\PowerPoint\19-01-2018_Presentation-06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56" r="81499"/>
          <a:stretch/>
        </p:blipFill>
        <p:spPr bwMode="auto">
          <a:xfrm>
            <a:off x="0" y="0"/>
            <a:ext cx="14030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G:\Шаблоны\НБУ new\Presentation-02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588"/>
          <a:stretch/>
        </p:blipFill>
        <p:spPr bwMode="auto">
          <a:xfrm>
            <a:off x="5997388" y="0"/>
            <a:ext cx="31466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12"/>
          <p:cNvSpPr/>
          <p:nvPr userDrawn="1"/>
        </p:nvSpPr>
        <p:spPr>
          <a:xfrm>
            <a:off x="0" y="548632"/>
            <a:ext cx="3143379" cy="900756"/>
          </a:xfrm>
          <a:custGeom>
            <a:avLst/>
            <a:gdLst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3143379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588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334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379" h="900756">
                <a:moveTo>
                  <a:pt x="0" y="0"/>
                </a:moveTo>
                <a:lnTo>
                  <a:pt x="3143379" y="0"/>
                </a:lnTo>
                <a:lnTo>
                  <a:pt x="2933421" y="900756"/>
                </a:lnTo>
                <a:lnTo>
                  <a:pt x="0" y="90075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11" name="Picture 2" descr="D:\ANNA\РЕБРЕНДИНГ\Templates\PowerPoint\Logo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1664" y="781731"/>
            <a:ext cx="1800083" cy="48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232000" y="2529000"/>
            <a:ext cx="4500000" cy="900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600" b="1" baseline="0">
                <a:solidFill>
                  <a:schemeClr val="bg2"/>
                </a:solidFill>
              </a:defRPr>
            </a:lvl1pPr>
          </a:lstStyle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2232000" y="5589000"/>
            <a:ext cx="4320000" cy="3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 sz="1400" b="1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noProof="0" dirty="0" smtClean="0"/>
              <a:t>Ім’я та прізвище</a:t>
            </a:r>
            <a:endParaRPr lang="uk-UA" noProof="0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2" hasCustomPrompt="1"/>
          </p:nvPr>
        </p:nvSpPr>
        <p:spPr>
          <a:xfrm>
            <a:off x="2232025" y="3610479"/>
            <a:ext cx="4499975" cy="71852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uk-UA" noProof="0" dirty="0" smtClean="0"/>
              <a:t>Підзаголовок</a:t>
            </a:r>
            <a:endParaRPr lang="uk-UA" noProof="0" dirty="0"/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14" hasCustomPrompt="1"/>
          </p:nvPr>
        </p:nvSpPr>
        <p:spPr>
          <a:xfrm>
            <a:off x="2232000" y="5948725"/>
            <a:ext cx="4320000" cy="360000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400"/>
            </a:lvl1pPr>
          </a:lstStyle>
          <a:p>
            <a:pPr lvl="0"/>
            <a:r>
              <a:rPr lang="uk-UA" noProof="0" dirty="0" smtClean="0"/>
              <a:t>Місто, дата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349555543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706">
          <p15:clr>
            <a:srgbClr val="FBAE40"/>
          </p15:clr>
        </p15:guide>
        <p15:guide id="2" pos="526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Візитна картка з фото (укр. м.)">
    <p:bg>
      <p:bgPr>
        <a:gradFill flip="none" rotWithShape="1">
          <a:gsLst>
            <a:gs pos="0">
              <a:schemeClr val="accen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2232000" y="1989000"/>
            <a:ext cx="4680000" cy="288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3862692" y="3069000"/>
            <a:ext cx="2869546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FontTx/>
              <a:buNone/>
              <a:defRPr sz="16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uk-UA" noProof="0" dirty="0" smtClean="0"/>
              <a:t>Ім’я та прізвище</a:t>
            </a:r>
            <a:endParaRPr lang="uk-UA" noProof="0" dirty="0"/>
          </a:p>
        </p:txBody>
      </p:sp>
      <p:sp>
        <p:nvSpPr>
          <p:cNvPr id="17" name="Текст 5"/>
          <p:cNvSpPr>
            <a:spLocks noGrp="1"/>
          </p:cNvSpPr>
          <p:nvPr>
            <p:ph type="body" sz="quarter" idx="11" hasCustomPrompt="1"/>
          </p:nvPr>
        </p:nvSpPr>
        <p:spPr>
          <a:xfrm>
            <a:off x="3862692" y="3429000"/>
            <a:ext cx="2869546" cy="71975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FontTx/>
              <a:buNone/>
              <a:defRPr sz="1400" b="0" baseline="0"/>
            </a:lvl1pPr>
          </a:lstStyle>
          <a:p>
            <a:pPr lvl="0"/>
            <a:r>
              <a:rPr lang="uk-UA" noProof="0" dirty="0" smtClean="0"/>
              <a:t>Посада доповідача </a:t>
            </a:r>
            <a:br>
              <a:rPr lang="uk-UA" noProof="0" dirty="0" smtClean="0"/>
            </a:br>
            <a:r>
              <a:rPr lang="uk-UA" noProof="0" dirty="0" smtClean="0"/>
              <a:t>Структурний підрозділ</a:t>
            </a:r>
          </a:p>
        </p:txBody>
      </p:sp>
      <p:sp>
        <p:nvSpPr>
          <p:cNvPr id="18" name="Текст 5"/>
          <p:cNvSpPr>
            <a:spLocks noGrp="1"/>
          </p:cNvSpPr>
          <p:nvPr>
            <p:ph type="body" sz="quarter" idx="12" hasCustomPrompt="1"/>
          </p:nvPr>
        </p:nvSpPr>
        <p:spPr>
          <a:xfrm>
            <a:off x="3862692" y="4328866"/>
            <a:ext cx="2869546" cy="360000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300"/>
              </a:spcBef>
              <a:buFontTx/>
              <a:buNone/>
              <a:defRPr sz="1200" b="0" baseline="0"/>
            </a:lvl1pPr>
          </a:lstStyle>
          <a:p>
            <a:pPr lvl="0"/>
            <a:r>
              <a:rPr lang="uk-UA" noProof="0" dirty="0" smtClean="0"/>
              <a:t>Електронна службова пошта</a:t>
            </a:r>
            <a:endParaRPr lang="uk-UA" noProof="0" dirty="0"/>
          </a:p>
        </p:txBody>
      </p:sp>
      <p:grpSp>
        <p:nvGrpSpPr>
          <p:cNvPr id="2" name="Группа 1"/>
          <p:cNvGrpSpPr/>
          <p:nvPr userDrawn="1"/>
        </p:nvGrpSpPr>
        <p:grpSpPr>
          <a:xfrm>
            <a:off x="2411762" y="2739341"/>
            <a:ext cx="1620238" cy="45719"/>
            <a:chOff x="2412000" y="2889000"/>
            <a:chExt cx="1440000" cy="0"/>
          </a:xfrm>
        </p:grpSpPr>
        <p:cxnSp>
          <p:nvCxnSpPr>
            <p:cNvPr id="19" name="Прямая соединительная линия 18"/>
            <p:cNvCxnSpPr/>
            <p:nvPr userDrawn="1"/>
          </p:nvCxnSpPr>
          <p:spPr>
            <a:xfrm>
              <a:off x="2412000" y="2889000"/>
              <a:ext cx="720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 userDrawn="1"/>
          </p:nvCxnSpPr>
          <p:spPr>
            <a:xfrm>
              <a:off x="3132000" y="2889000"/>
              <a:ext cx="720000" cy="0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1" name="Рисунок 4"/>
          <p:cNvSpPr>
            <a:spLocks noGrp="1"/>
          </p:cNvSpPr>
          <p:nvPr>
            <p:ph type="pic" sz="quarter" idx="13" hasCustomPrompt="1"/>
          </p:nvPr>
        </p:nvSpPr>
        <p:spPr>
          <a:xfrm>
            <a:off x="2417277" y="3069000"/>
            <a:ext cx="1260138" cy="16192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r>
              <a:rPr lang="uk-UA" dirty="0" smtClean="0"/>
              <a:t>Фото доповідача</a:t>
            </a:r>
            <a:endParaRPr lang="uk-UA" dirty="0"/>
          </a:p>
        </p:txBody>
      </p:sp>
      <p:pic>
        <p:nvPicPr>
          <p:cNvPr id="13" name="Picture 2" descr="G:\Шаблоны\НБУ new\Logo_color_hor_NBU_ua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2000" y="2169000"/>
            <a:ext cx="1620000" cy="439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346320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 xmlns="">
        <p15:guide id="1" orient="horz" pos="1253">
          <p15:clr>
            <a:srgbClr val="FBAE40"/>
          </p15:clr>
        </p15:guide>
        <p15:guide id="2" pos="1404">
          <p15:clr>
            <a:srgbClr val="FBAE40"/>
          </p15:clr>
        </p15:guide>
        <p15:guide id="3" pos="4354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Візитна картка (англ. м.)">
    <p:bg>
      <p:bgPr>
        <a:gradFill flip="none" rotWithShape="1">
          <a:gsLst>
            <a:gs pos="0">
              <a:schemeClr val="accen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2232000" y="1989000"/>
            <a:ext cx="4680000" cy="288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2411762" y="3069000"/>
            <a:ext cx="4320476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FontTx/>
              <a:buNone/>
              <a:defRPr sz="16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 smtClean="0"/>
              <a:t>Name and Surname</a:t>
            </a:r>
            <a:endParaRPr lang="uk-UA" noProof="0" dirty="0"/>
          </a:p>
        </p:txBody>
      </p:sp>
      <p:sp>
        <p:nvSpPr>
          <p:cNvPr id="12" name="Текст 5"/>
          <p:cNvSpPr>
            <a:spLocks noGrp="1"/>
          </p:cNvSpPr>
          <p:nvPr>
            <p:ph type="body" sz="quarter" idx="11" hasCustomPrompt="1"/>
          </p:nvPr>
        </p:nvSpPr>
        <p:spPr>
          <a:xfrm>
            <a:off x="2411762" y="3429000"/>
            <a:ext cx="4320476" cy="71975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FontTx/>
              <a:buNone/>
              <a:defRPr sz="1400" b="0" baseline="0"/>
            </a:lvl1pPr>
          </a:lstStyle>
          <a:p>
            <a:pPr lvl="0"/>
            <a:r>
              <a:rPr lang="en-US" noProof="0" dirty="0" smtClean="0"/>
              <a:t>Job title</a:t>
            </a:r>
            <a:r>
              <a:rPr lang="uk-UA" noProof="0" dirty="0" smtClean="0"/>
              <a:t/>
            </a:r>
            <a:br>
              <a:rPr lang="uk-UA" noProof="0" dirty="0" smtClean="0"/>
            </a:br>
            <a:r>
              <a:rPr lang="en-US" noProof="0" dirty="0" smtClean="0"/>
              <a:t>Unit</a:t>
            </a:r>
            <a:endParaRPr lang="uk-UA" noProof="0" dirty="0" smtClean="0"/>
          </a:p>
        </p:txBody>
      </p:sp>
      <p:sp>
        <p:nvSpPr>
          <p:cNvPr id="13" name="Текст 5"/>
          <p:cNvSpPr>
            <a:spLocks noGrp="1"/>
          </p:cNvSpPr>
          <p:nvPr>
            <p:ph type="body" sz="quarter" idx="12" hasCustomPrompt="1"/>
          </p:nvPr>
        </p:nvSpPr>
        <p:spPr>
          <a:xfrm>
            <a:off x="2411762" y="4328866"/>
            <a:ext cx="4320476" cy="360000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300"/>
              </a:spcBef>
              <a:buFontTx/>
              <a:buNone/>
              <a:defRPr sz="1200" b="0" baseline="0"/>
            </a:lvl1pPr>
          </a:lstStyle>
          <a:p>
            <a:pPr lvl="0"/>
            <a:r>
              <a:rPr lang="en-US" noProof="0" dirty="0" smtClean="0"/>
              <a:t>E</a:t>
            </a:r>
            <a:r>
              <a:rPr lang="uk-UA" noProof="0" dirty="0" smtClean="0"/>
              <a:t>-</a:t>
            </a:r>
            <a:r>
              <a:rPr lang="en-US" noProof="0" dirty="0" smtClean="0"/>
              <a:t>mail</a:t>
            </a:r>
            <a:endParaRPr lang="uk-UA" noProof="0" dirty="0"/>
          </a:p>
        </p:txBody>
      </p:sp>
      <p:grpSp>
        <p:nvGrpSpPr>
          <p:cNvPr id="14" name="Группа 13"/>
          <p:cNvGrpSpPr/>
          <p:nvPr userDrawn="1"/>
        </p:nvGrpSpPr>
        <p:grpSpPr>
          <a:xfrm>
            <a:off x="2411762" y="2739341"/>
            <a:ext cx="1620238" cy="45719"/>
            <a:chOff x="2412000" y="2889000"/>
            <a:chExt cx="1440000" cy="0"/>
          </a:xfrm>
        </p:grpSpPr>
        <p:cxnSp>
          <p:nvCxnSpPr>
            <p:cNvPr id="15" name="Прямая соединительная линия 14"/>
            <p:cNvCxnSpPr/>
            <p:nvPr userDrawn="1"/>
          </p:nvCxnSpPr>
          <p:spPr>
            <a:xfrm>
              <a:off x="2412000" y="2889000"/>
              <a:ext cx="720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 userDrawn="1"/>
          </p:nvCxnSpPr>
          <p:spPr>
            <a:xfrm>
              <a:off x="3132000" y="2889000"/>
              <a:ext cx="720000" cy="0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4098" name="Picture 2" descr="G:\Шаблоны\НБУ new\Logo_color_hor_NBU_e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2" y="2169000"/>
            <a:ext cx="1620238" cy="423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22470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1253">
          <p15:clr>
            <a:srgbClr val="FBAE40"/>
          </p15:clr>
        </p15:guide>
        <p15:guide id="2" pos="1404">
          <p15:clr>
            <a:srgbClr val="FBAE40"/>
          </p15:clr>
        </p15:guide>
        <p15:guide id="3" pos="4354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Візитна картка з фото (англ. м.)">
    <p:bg>
      <p:bgPr>
        <a:gradFill flip="none" rotWithShape="1">
          <a:gsLst>
            <a:gs pos="0">
              <a:schemeClr val="accen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2232000" y="1989000"/>
            <a:ext cx="4680000" cy="288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20000"/>
                <a:lumOff val="8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3862692" y="3069000"/>
            <a:ext cx="2869546" cy="360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FontTx/>
              <a:buNone/>
              <a:defRPr sz="16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 smtClean="0"/>
              <a:t>Name and Surname</a:t>
            </a:r>
            <a:endParaRPr lang="uk-UA" noProof="0" dirty="0"/>
          </a:p>
        </p:txBody>
      </p:sp>
      <p:sp>
        <p:nvSpPr>
          <p:cNvPr id="13" name="Текст 5"/>
          <p:cNvSpPr>
            <a:spLocks noGrp="1"/>
          </p:cNvSpPr>
          <p:nvPr>
            <p:ph type="body" sz="quarter" idx="11" hasCustomPrompt="1"/>
          </p:nvPr>
        </p:nvSpPr>
        <p:spPr>
          <a:xfrm>
            <a:off x="3862692" y="3429000"/>
            <a:ext cx="2869546" cy="71975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FontTx/>
              <a:buNone/>
              <a:defRPr sz="1400" b="0" baseline="0"/>
            </a:lvl1pPr>
          </a:lstStyle>
          <a:p>
            <a:pPr lvl="0"/>
            <a:r>
              <a:rPr lang="en-US" noProof="0" dirty="0" smtClean="0"/>
              <a:t>Job title</a:t>
            </a:r>
            <a:r>
              <a:rPr lang="uk-UA" noProof="0" dirty="0" smtClean="0"/>
              <a:t> </a:t>
            </a:r>
            <a:br>
              <a:rPr lang="uk-UA" noProof="0" dirty="0" smtClean="0"/>
            </a:br>
            <a:r>
              <a:rPr lang="en-US" noProof="0" dirty="0" smtClean="0"/>
              <a:t>Unit</a:t>
            </a:r>
            <a:endParaRPr lang="uk-UA" noProof="0" dirty="0" smtClean="0"/>
          </a:p>
        </p:txBody>
      </p:sp>
      <p:sp>
        <p:nvSpPr>
          <p:cNvPr id="15" name="Текст 5"/>
          <p:cNvSpPr>
            <a:spLocks noGrp="1"/>
          </p:cNvSpPr>
          <p:nvPr>
            <p:ph type="body" sz="quarter" idx="12" hasCustomPrompt="1"/>
          </p:nvPr>
        </p:nvSpPr>
        <p:spPr>
          <a:xfrm>
            <a:off x="3862692" y="4328866"/>
            <a:ext cx="2869546" cy="360000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300"/>
              </a:spcBef>
              <a:buFontTx/>
              <a:buNone/>
              <a:defRPr sz="1200" b="0" baseline="0"/>
            </a:lvl1pPr>
          </a:lstStyle>
          <a:p>
            <a:pPr lvl="0"/>
            <a:r>
              <a:rPr lang="en-US" noProof="0" dirty="0" smtClean="0"/>
              <a:t>E</a:t>
            </a:r>
            <a:r>
              <a:rPr lang="uk-UA" noProof="0" dirty="0" smtClean="0"/>
              <a:t>-</a:t>
            </a:r>
            <a:r>
              <a:rPr lang="en-US" noProof="0" smtClean="0"/>
              <a:t>mail</a:t>
            </a:r>
            <a:endParaRPr lang="uk-UA" noProof="0" dirty="0"/>
          </a:p>
        </p:txBody>
      </p:sp>
      <p:grpSp>
        <p:nvGrpSpPr>
          <p:cNvPr id="16" name="Группа 15"/>
          <p:cNvGrpSpPr/>
          <p:nvPr userDrawn="1"/>
        </p:nvGrpSpPr>
        <p:grpSpPr>
          <a:xfrm>
            <a:off x="2411762" y="2739341"/>
            <a:ext cx="1620238" cy="45719"/>
            <a:chOff x="2412000" y="2889000"/>
            <a:chExt cx="1440000" cy="0"/>
          </a:xfrm>
        </p:grpSpPr>
        <p:cxnSp>
          <p:nvCxnSpPr>
            <p:cNvPr id="19" name="Прямая соединительная линия 18"/>
            <p:cNvCxnSpPr/>
            <p:nvPr userDrawn="1"/>
          </p:nvCxnSpPr>
          <p:spPr>
            <a:xfrm>
              <a:off x="2412000" y="2889000"/>
              <a:ext cx="720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 userDrawn="1"/>
          </p:nvCxnSpPr>
          <p:spPr>
            <a:xfrm>
              <a:off x="3132000" y="2889000"/>
              <a:ext cx="720000" cy="0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1" name="Рисунок 4"/>
          <p:cNvSpPr>
            <a:spLocks noGrp="1"/>
          </p:cNvSpPr>
          <p:nvPr>
            <p:ph type="pic" sz="quarter" idx="13" hasCustomPrompt="1"/>
          </p:nvPr>
        </p:nvSpPr>
        <p:spPr>
          <a:xfrm>
            <a:off x="2417277" y="3069000"/>
            <a:ext cx="1260138" cy="16192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r>
              <a:rPr lang="en-US" dirty="0" smtClean="0"/>
              <a:t>Photo</a:t>
            </a:r>
            <a:endParaRPr lang="uk-UA" dirty="0"/>
          </a:p>
        </p:txBody>
      </p:sp>
      <p:pic>
        <p:nvPicPr>
          <p:cNvPr id="23" name="Picture 2" descr="G:\Шаблоны\НБУ new\Logo_color_hor_NBU_e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2" y="2169000"/>
            <a:ext cx="1620238" cy="423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44703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1253">
          <p15:clr>
            <a:srgbClr val="FBAE40"/>
          </p15:clr>
        </p15:guide>
        <p15:guide id="2" pos="1404">
          <p15:clr>
            <a:srgbClr val="FBAE40"/>
          </p15:clr>
        </p15:guide>
        <p15:guide id="3" pos="4354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Логотип НБУ та канали ком-ції (укр. м.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792000" y="5949000"/>
            <a:ext cx="756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noProof="0" dirty="0" smtClean="0">
                <a:solidFill>
                  <a:schemeClr val="tx1"/>
                </a:solidFill>
                <a:hlinkClick r:id="rId2"/>
              </a:rPr>
              <a:t>Web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baseline="0" noProof="0" dirty="0" smtClean="0">
                <a:solidFill>
                  <a:schemeClr val="bg2"/>
                </a:solidFill>
              </a:rPr>
              <a:t>▪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noProof="0" dirty="0" smtClean="0">
                <a:solidFill>
                  <a:schemeClr val="tx1"/>
                </a:solidFill>
                <a:hlinkClick r:id="rId3"/>
              </a:rPr>
              <a:t>Facebook</a:t>
            </a:r>
            <a:r>
              <a:rPr lang="en-US" sz="1600" b="1" noProof="0" dirty="0" smtClean="0">
                <a:solidFill>
                  <a:schemeClr val="tx1"/>
                </a:solidFill>
              </a:rPr>
              <a:t> </a:t>
            </a:r>
            <a:r>
              <a:rPr lang="en-US" sz="1600" b="1" baseline="0" noProof="0" dirty="0" smtClean="0">
                <a:solidFill>
                  <a:schemeClr val="bg2"/>
                </a:solidFill>
              </a:rPr>
              <a:t>▪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noProof="0" dirty="0" smtClean="0">
                <a:solidFill>
                  <a:schemeClr val="tx1"/>
                </a:solidFill>
                <a:hlinkClick r:id="rId4"/>
              </a:rPr>
              <a:t>Twitter</a:t>
            </a:r>
            <a:r>
              <a:rPr lang="en-US" sz="1600" b="1" noProof="0" dirty="0" smtClean="0">
                <a:solidFill>
                  <a:schemeClr val="tx1"/>
                </a:solidFill>
              </a:rPr>
              <a:t> </a:t>
            </a:r>
            <a:r>
              <a:rPr lang="en-US" sz="1600" b="1" baseline="0" noProof="0" dirty="0" smtClean="0">
                <a:solidFill>
                  <a:schemeClr val="bg2"/>
                </a:solidFill>
              </a:rPr>
              <a:t>▪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noProof="0" dirty="0" smtClean="0">
                <a:solidFill>
                  <a:schemeClr val="tx1"/>
                </a:solidFill>
                <a:hlinkClick r:id="rId5"/>
              </a:rPr>
              <a:t>Flickr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baseline="0" noProof="0" dirty="0" smtClean="0">
                <a:solidFill>
                  <a:schemeClr val="bg2"/>
                </a:solidFill>
              </a:rPr>
              <a:t>▪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noProof="0" dirty="0" err="1" smtClean="0">
                <a:solidFill>
                  <a:schemeClr val="tx1"/>
                </a:solidFill>
                <a:hlinkClick r:id="rId6"/>
              </a:rPr>
              <a:t>Youtube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baseline="0" noProof="0" dirty="0" smtClean="0">
                <a:solidFill>
                  <a:schemeClr val="bg2"/>
                </a:solidFill>
              </a:rPr>
              <a:t>▪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noProof="0" dirty="0" smtClean="0">
                <a:solidFill>
                  <a:schemeClr val="tx1"/>
                </a:solidFill>
                <a:hlinkClick r:id="rId7"/>
              </a:rPr>
              <a:t>Instagram</a:t>
            </a:r>
            <a:endParaRPr lang="en-US" sz="1600" b="1" noProof="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89958" y="2349000"/>
            <a:ext cx="2164084" cy="1624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023877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Логотип НБУ та канали ком-ції (англ. м.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792000" y="5949000"/>
            <a:ext cx="756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noProof="0" dirty="0" smtClean="0">
                <a:solidFill>
                  <a:schemeClr val="tx1"/>
                </a:solidFill>
                <a:hlinkClick r:id="rId2"/>
              </a:rPr>
              <a:t>Web</a:t>
            </a:r>
            <a:r>
              <a:rPr lang="en-US" sz="1600" b="1" noProof="0" dirty="0" smtClean="0">
                <a:solidFill>
                  <a:schemeClr val="tx1"/>
                </a:solidFill>
              </a:rPr>
              <a:t> </a:t>
            </a:r>
            <a:r>
              <a:rPr lang="en-US" sz="1600" b="1" baseline="0" noProof="0" dirty="0" smtClean="0">
                <a:solidFill>
                  <a:schemeClr val="bg2"/>
                </a:solidFill>
              </a:rPr>
              <a:t>▪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noProof="0" dirty="0" smtClean="0">
                <a:solidFill>
                  <a:schemeClr val="tx1"/>
                </a:solidFill>
                <a:hlinkClick r:id="rId3"/>
              </a:rPr>
              <a:t>Facebook</a:t>
            </a:r>
            <a:r>
              <a:rPr lang="en-US" sz="1600" b="1" noProof="0" dirty="0" smtClean="0">
                <a:solidFill>
                  <a:schemeClr val="tx1"/>
                </a:solidFill>
              </a:rPr>
              <a:t> </a:t>
            </a:r>
            <a:r>
              <a:rPr lang="en-US" sz="1600" b="1" baseline="0" noProof="0" dirty="0" smtClean="0">
                <a:solidFill>
                  <a:schemeClr val="bg2"/>
                </a:solidFill>
              </a:rPr>
              <a:t>▪ </a:t>
            </a:r>
            <a:r>
              <a:rPr lang="en-US" sz="1600" b="1" noProof="0" dirty="0" smtClean="0">
                <a:solidFill>
                  <a:schemeClr val="tx1"/>
                </a:solidFill>
                <a:hlinkClick r:id="rId4"/>
              </a:rPr>
              <a:t>Twitter</a:t>
            </a:r>
            <a:r>
              <a:rPr lang="en-US" sz="1600" b="1" noProof="0" dirty="0" smtClean="0">
                <a:solidFill>
                  <a:schemeClr val="tx1"/>
                </a:solidFill>
              </a:rPr>
              <a:t> </a:t>
            </a:r>
            <a:r>
              <a:rPr lang="en-US" sz="1600" b="1" baseline="0" noProof="0" dirty="0" smtClean="0">
                <a:solidFill>
                  <a:schemeClr val="bg2"/>
                </a:solidFill>
              </a:rPr>
              <a:t>▪</a:t>
            </a:r>
            <a:r>
              <a:rPr lang="uk-UA" sz="1600" b="1" baseline="0" noProof="0" dirty="0" smtClean="0">
                <a:solidFill>
                  <a:schemeClr val="bg2"/>
                </a:solidFill>
              </a:rPr>
              <a:t> </a:t>
            </a:r>
            <a:r>
              <a:rPr lang="en-US" sz="1600" b="1" noProof="0" dirty="0" smtClean="0">
                <a:solidFill>
                  <a:schemeClr val="tx1"/>
                </a:solidFill>
                <a:hlinkClick r:id="rId5"/>
              </a:rPr>
              <a:t>Flickr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baseline="0" noProof="0" dirty="0" smtClean="0">
                <a:solidFill>
                  <a:schemeClr val="bg2"/>
                </a:solidFill>
              </a:rPr>
              <a:t>▪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noProof="0" dirty="0" err="1" smtClean="0">
                <a:solidFill>
                  <a:schemeClr val="tx1"/>
                </a:solidFill>
                <a:hlinkClick r:id="rId6"/>
              </a:rPr>
              <a:t>Youtube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baseline="0" noProof="0" dirty="0" smtClean="0">
                <a:solidFill>
                  <a:schemeClr val="bg2"/>
                </a:solidFill>
              </a:rPr>
              <a:t>▪</a:t>
            </a:r>
            <a:r>
              <a:rPr lang="en-US" sz="1600" b="1" baseline="0" noProof="0" dirty="0" smtClean="0">
                <a:solidFill>
                  <a:schemeClr val="tx1"/>
                </a:solidFill>
              </a:rPr>
              <a:t> </a:t>
            </a:r>
            <a:r>
              <a:rPr lang="en-US" sz="1600" b="1" noProof="0" dirty="0" smtClean="0">
                <a:solidFill>
                  <a:schemeClr val="tx1"/>
                </a:solidFill>
                <a:hlinkClick r:id="rId7"/>
              </a:rPr>
              <a:t>Instagram</a:t>
            </a:r>
            <a:endParaRPr lang="en-US" sz="1600" b="1" noProof="0" dirty="0" smtClean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1586" y="2349000"/>
            <a:ext cx="2020828" cy="1545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701417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Логотип НБУ (укр. м.)">
    <p:bg>
      <p:bgPr>
        <a:gradFill>
          <a:gsLst>
            <a:gs pos="0">
              <a:schemeClr val="accent2">
                <a:lumMod val="100000"/>
              </a:schemeClr>
            </a:gs>
            <a:gs pos="100000">
              <a:schemeClr val="accent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0293" y="3037331"/>
            <a:ext cx="2883414" cy="78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286473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Логотип НБУ (англ. м.)">
    <p:bg>
      <p:bgPr>
        <a:gradFill flip="none" rotWithShape="1">
          <a:gsLst>
            <a:gs pos="0">
              <a:schemeClr val="accen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1921" y="3070860"/>
            <a:ext cx="2740158" cy="7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8309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оган (укр. м.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 userDrawn="1"/>
        </p:nvGrpSpPr>
        <p:grpSpPr>
          <a:xfrm>
            <a:off x="0" y="2709000"/>
            <a:ext cx="2262299" cy="1440000"/>
            <a:chOff x="3247194" y="1988816"/>
            <a:chExt cx="5101475" cy="2880368"/>
          </a:xfrm>
        </p:grpSpPr>
        <p:sp>
          <p:nvSpPr>
            <p:cNvPr id="5" name="Прямоугольник 6"/>
            <p:cNvSpPr/>
            <p:nvPr userDrawn="1"/>
          </p:nvSpPr>
          <p:spPr>
            <a:xfrm>
              <a:off x="7338385" y="1988816"/>
              <a:ext cx="1010284" cy="2880368"/>
            </a:xfrm>
            <a:custGeom>
              <a:avLst/>
              <a:gdLst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2231702 w 2231702"/>
                <a:gd name="connsiteY2" fmla="*/ 6857999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2231702 w 2231702"/>
                <a:gd name="connsiteY2" fmla="*/ 6857999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788795 w 2231702"/>
                <a:gd name="connsiteY2" fmla="*/ 6857999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520347 w 2231702"/>
                <a:gd name="connsiteY2" fmla="*/ 6849610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353622"/>
                <a:gd name="connsiteY0" fmla="*/ 10160 h 6868159"/>
                <a:gd name="connsiteX1" fmla="*/ 2353622 w 2353622"/>
                <a:gd name="connsiteY1" fmla="*/ 0 h 6868159"/>
                <a:gd name="connsiteX2" fmla="*/ 520347 w 2353622"/>
                <a:gd name="connsiteY2" fmla="*/ 6859770 h 6868159"/>
                <a:gd name="connsiteX3" fmla="*/ 0 w 2353622"/>
                <a:gd name="connsiteY3" fmla="*/ 6868159 h 6868159"/>
                <a:gd name="connsiteX4" fmla="*/ 0 w 2353622"/>
                <a:gd name="connsiteY4" fmla="*/ 10160 h 6868159"/>
                <a:gd name="connsiteX0" fmla="*/ 0 w 2384102"/>
                <a:gd name="connsiteY0" fmla="*/ 10160 h 6868159"/>
                <a:gd name="connsiteX1" fmla="*/ 2384102 w 2384102"/>
                <a:gd name="connsiteY1" fmla="*/ 0 h 6868159"/>
                <a:gd name="connsiteX2" fmla="*/ 520347 w 2384102"/>
                <a:gd name="connsiteY2" fmla="*/ 6859770 h 6868159"/>
                <a:gd name="connsiteX3" fmla="*/ 0 w 2384102"/>
                <a:gd name="connsiteY3" fmla="*/ 6868159 h 6868159"/>
                <a:gd name="connsiteX4" fmla="*/ 0 w 2384102"/>
                <a:gd name="connsiteY4" fmla="*/ 10160 h 6868159"/>
                <a:gd name="connsiteX0" fmla="*/ 0 w 2408486"/>
                <a:gd name="connsiteY0" fmla="*/ 0 h 6857999"/>
                <a:gd name="connsiteX1" fmla="*/ 2408486 w 2408486"/>
                <a:gd name="connsiteY1" fmla="*/ 2032 h 6857999"/>
                <a:gd name="connsiteX2" fmla="*/ 520347 w 2408486"/>
                <a:gd name="connsiteY2" fmla="*/ 6849610 h 6857999"/>
                <a:gd name="connsiteX3" fmla="*/ 0 w 2408486"/>
                <a:gd name="connsiteY3" fmla="*/ 6857999 h 6857999"/>
                <a:gd name="connsiteX4" fmla="*/ 0 w 2408486"/>
                <a:gd name="connsiteY4" fmla="*/ 0 h 6857999"/>
                <a:gd name="connsiteX0" fmla="*/ 0 w 2408486"/>
                <a:gd name="connsiteY0" fmla="*/ 0 h 6866702"/>
                <a:gd name="connsiteX1" fmla="*/ 2408486 w 2408486"/>
                <a:gd name="connsiteY1" fmla="*/ 2032 h 6866702"/>
                <a:gd name="connsiteX2" fmla="*/ 768175 w 2408486"/>
                <a:gd name="connsiteY2" fmla="*/ 6866702 h 6866702"/>
                <a:gd name="connsiteX3" fmla="*/ 0 w 2408486"/>
                <a:gd name="connsiteY3" fmla="*/ 6857999 h 6866702"/>
                <a:gd name="connsiteX4" fmla="*/ 0 w 2408486"/>
                <a:gd name="connsiteY4" fmla="*/ 0 h 6866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8486" h="6866702">
                  <a:moveTo>
                    <a:pt x="0" y="0"/>
                  </a:moveTo>
                  <a:lnTo>
                    <a:pt x="2408486" y="2032"/>
                  </a:lnTo>
                  <a:lnTo>
                    <a:pt x="768175" y="6866702"/>
                  </a:lnTo>
                  <a:lnTo>
                    <a:pt x="0" y="6857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" name="Прямоугольник 5"/>
            <p:cNvSpPr/>
            <p:nvPr userDrawn="1"/>
          </p:nvSpPr>
          <p:spPr>
            <a:xfrm>
              <a:off x="3247194" y="1988816"/>
              <a:ext cx="4205175" cy="28803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5122" name="Picture 2" descr="G:\Шаблоны\НБУ new\Presentation-04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334" t="39501" r="6916" b="39501"/>
          <a:stretch/>
        </p:blipFill>
        <p:spPr bwMode="auto">
          <a:xfrm>
            <a:off x="2407920" y="2709000"/>
            <a:ext cx="6103620" cy="1440000"/>
          </a:xfrm>
          <a:prstGeom prst="rect">
            <a:avLst/>
          </a:prstGeom>
          <a:noFill/>
          <a:effectLst>
            <a:outerShdw blurRad="25400" dist="25400" dir="5400000" algn="t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916628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Слоган (англ. м.)">
    <p:bg>
      <p:bgPr>
        <a:gradFill rotWithShape="1">
          <a:gsLst>
            <a:gs pos="0">
              <a:schemeClr val="accent2"/>
            </a:gs>
            <a:gs pos="100000">
              <a:schemeClr val="bg2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2709000"/>
            <a:ext cx="2262299" cy="1440000"/>
            <a:chOff x="3247194" y="1988816"/>
            <a:chExt cx="5101475" cy="2880368"/>
          </a:xfrm>
        </p:grpSpPr>
        <p:sp>
          <p:nvSpPr>
            <p:cNvPr id="8" name="Прямоугольник 6"/>
            <p:cNvSpPr/>
            <p:nvPr userDrawn="1"/>
          </p:nvSpPr>
          <p:spPr>
            <a:xfrm>
              <a:off x="7338385" y="1988816"/>
              <a:ext cx="1010284" cy="2880368"/>
            </a:xfrm>
            <a:custGeom>
              <a:avLst/>
              <a:gdLst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2231702 w 2231702"/>
                <a:gd name="connsiteY2" fmla="*/ 6857999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2231702 w 2231702"/>
                <a:gd name="connsiteY2" fmla="*/ 6857999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788795 w 2231702"/>
                <a:gd name="connsiteY2" fmla="*/ 6857999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520347 w 2231702"/>
                <a:gd name="connsiteY2" fmla="*/ 6849610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353622"/>
                <a:gd name="connsiteY0" fmla="*/ 10160 h 6868159"/>
                <a:gd name="connsiteX1" fmla="*/ 2353622 w 2353622"/>
                <a:gd name="connsiteY1" fmla="*/ 0 h 6868159"/>
                <a:gd name="connsiteX2" fmla="*/ 520347 w 2353622"/>
                <a:gd name="connsiteY2" fmla="*/ 6859770 h 6868159"/>
                <a:gd name="connsiteX3" fmla="*/ 0 w 2353622"/>
                <a:gd name="connsiteY3" fmla="*/ 6868159 h 6868159"/>
                <a:gd name="connsiteX4" fmla="*/ 0 w 2353622"/>
                <a:gd name="connsiteY4" fmla="*/ 10160 h 6868159"/>
                <a:gd name="connsiteX0" fmla="*/ 0 w 2384102"/>
                <a:gd name="connsiteY0" fmla="*/ 10160 h 6868159"/>
                <a:gd name="connsiteX1" fmla="*/ 2384102 w 2384102"/>
                <a:gd name="connsiteY1" fmla="*/ 0 h 6868159"/>
                <a:gd name="connsiteX2" fmla="*/ 520347 w 2384102"/>
                <a:gd name="connsiteY2" fmla="*/ 6859770 h 6868159"/>
                <a:gd name="connsiteX3" fmla="*/ 0 w 2384102"/>
                <a:gd name="connsiteY3" fmla="*/ 6868159 h 6868159"/>
                <a:gd name="connsiteX4" fmla="*/ 0 w 2384102"/>
                <a:gd name="connsiteY4" fmla="*/ 10160 h 6868159"/>
                <a:gd name="connsiteX0" fmla="*/ 0 w 2408486"/>
                <a:gd name="connsiteY0" fmla="*/ 0 h 6857999"/>
                <a:gd name="connsiteX1" fmla="*/ 2408486 w 2408486"/>
                <a:gd name="connsiteY1" fmla="*/ 2032 h 6857999"/>
                <a:gd name="connsiteX2" fmla="*/ 520347 w 2408486"/>
                <a:gd name="connsiteY2" fmla="*/ 6849610 h 6857999"/>
                <a:gd name="connsiteX3" fmla="*/ 0 w 2408486"/>
                <a:gd name="connsiteY3" fmla="*/ 6857999 h 6857999"/>
                <a:gd name="connsiteX4" fmla="*/ 0 w 2408486"/>
                <a:gd name="connsiteY4" fmla="*/ 0 h 6857999"/>
                <a:gd name="connsiteX0" fmla="*/ 0 w 2408486"/>
                <a:gd name="connsiteY0" fmla="*/ 0 h 6866702"/>
                <a:gd name="connsiteX1" fmla="*/ 2408486 w 2408486"/>
                <a:gd name="connsiteY1" fmla="*/ 2032 h 6866702"/>
                <a:gd name="connsiteX2" fmla="*/ 768175 w 2408486"/>
                <a:gd name="connsiteY2" fmla="*/ 6866702 h 6866702"/>
                <a:gd name="connsiteX3" fmla="*/ 0 w 2408486"/>
                <a:gd name="connsiteY3" fmla="*/ 6857999 h 6866702"/>
                <a:gd name="connsiteX4" fmla="*/ 0 w 2408486"/>
                <a:gd name="connsiteY4" fmla="*/ 0 h 6866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8486" h="6866702">
                  <a:moveTo>
                    <a:pt x="0" y="0"/>
                  </a:moveTo>
                  <a:lnTo>
                    <a:pt x="2408486" y="2032"/>
                  </a:lnTo>
                  <a:lnTo>
                    <a:pt x="768175" y="6866702"/>
                  </a:lnTo>
                  <a:lnTo>
                    <a:pt x="0" y="6857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Прямоугольник 8"/>
            <p:cNvSpPr/>
            <p:nvPr userDrawn="1"/>
          </p:nvSpPr>
          <p:spPr>
            <a:xfrm>
              <a:off x="3247194" y="1988816"/>
              <a:ext cx="4205175" cy="28803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10" name="Picture 2" descr="G:\Шаблоны\НБУ new\Presentation-04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334" t="39501" r="6916" b="39501"/>
          <a:stretch/>
        </p:blipFill>
        <p:spPr bwMode="auto">
          <a:xfrm>
            <a:off x="2407920" y="2709000"/>
            <a:ext cx="6103620" cy="1440000"/>
          </a:xfrm>
          <a:prstGeom prst="rect">
            <a:avLst/>
          </a:prstGeom>
          <a:noFill/>
          <a:effectLst>
            <a:outerShdw blurRad="25400" dist="25400" dir="5400000" algn="t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026500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ий слайд (зовн. 1, англ. м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6"/>
          <p:cNvSpPr/>
          <p:nvPr userDrawn="1"/>
        </p:nvSpPr>
        <p:spPr>
          <a:xfrm>
            <a:off x="0" y="1"/>
            <a:ext cx="2408486" cy="6866702"/>
          </a:xfrm>
          <a:custGeom>
            <a:avLst/>
            <a:gdLst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788795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520347 w 2231702"/>
              <a:gd name="connsiteY2" fmla="*/ 6849610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353622"/>
              <a:gd name="connsiteY0" fmla="*/ 10160 h 6868159"/>
              <a:gd name="connsiteX1" fmla="*/ 2353622 w 2353622"/>
              <a:gd name="connsiteY1" fmla="*/ 0 h 6868159"/>
              <a:gd name="connsiteX2" fmla="*/ 520347 w 2353622"/>
              <a:gd name="connsiteY2" fmla="*/ 6859770 h 6868159"/>
              <a:gd name="connsiteX3" fmla="*/ 0 w 2353622"/>
              <a:gd name="connsiteY3" fmla="*/ 6868159 h 6868159"/>
              <a:gd name="connsiteX4" fmla="*/ 0 w 2353622"/>
              <a:gd name="connsiteY4" fmla="*/ 10160 h 6868159"/>
              <a:gd name="connsiteX0" fmla="*/ 0 w 2384102"/>
              <a:gd name="connsiteY0" fmla="*/ 10160 h 6868159"/>
              <a:gd name="connsiteX1" fmla="*/ 2384102 w 2384102"/>
              <a:gd name="connsiteY1" fmla="*/ 0 h 6868159"/>
              <a:gd name="connsiteX2" fmla="*/ 520347 w 2384102"/>
              <a:gd name="connsiteY2" fmla="*/ 6859770 h 6868159"/>
              <a:gd name="connsiteX3" fmla="*/ 0 w 2384102"/>
              <a:gd name="connsiteY3" fmla="*/ 6868159 h 6868159"/>
              <a:gd name="connsiteX4" fmla="*/ 0 w 2384102"/>
              <a:gd name="connsiteY4" fmla="*/ 10160 h 6868159"/>
              <a:gd name="connsiteX0" fmla="*/ 0 w 2408486"/>
              <a:gd name="connsiteY0" fmla="*/ 0 h 6857999"/>
              <a:gd name="connsiteX1" fmla="*/ 2408486 w 2408486"/>
              <a:gd name="connsiteY1" fmla="*/ 2032 h 6857999"/>
              <a:gd name="connsiteX2" fmla="*/ 520347 w 2408486"/>
              <a:gd name="connsiteY2" fmla="*/ 6849610 h 6857999"/>
              <a:gd name="connsiteX3" fmla="*/ 0 w 2408486"/>
              <a:gd name="connsiteY3" fmla="*/ 6857999 h 6857999"/>
              <a:gd name="connsiteX4" fmla="*/ 0 w 2408486"/>
              <a:gd name="connsiteY4" fmla="*/ 0 h 6857999"/>
              <a:gd name="connsiteX0" fmla="*/ 0 w 2408486"/>
              <a:gd name="connsiteY0" fmla="*/ 0 h 6866702"/>
              <a:gd name="connsiteX1" fmla="*/ 2408486 w 2408486"/>
              <a:gd name="connsiteY1" fmla="*/ 2032 h 6866702"/>
              <a:gd name="connsiteX2" fmla="*/ 768175 w 2408486"/>
              <a:gd name="connsiteY2" fmla="*/ 6866702 h 6866702"/>
              <a:gd name="connsiteX3" fmla="*/ 0 w 2408486"/>
              <a:gd name="connsiteY3" fmla="*/ 6857999 h 6866702"/>
              <a:gd name="connsiteX4" fmla="*/ 0 w 2408486"/>
              <a:gd name="connsiteY4" fmla="*/ 0 h 686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8486" h="6866702">
                <a:moveTo>
                  <a:pt x="0" y="0"/>
                </a:moveTo>
                <a:lnTo>
                  <a:pt x="2408486" y="2032"/>
                </a:lnTo>
                <a:lnTo>
                  <a:pt x="768175" y="6866702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2" name="Picture 4" descr="D:\ANNA\РЕБРЕНДИНГ\Templates\PowerPoint\19-01-2018_Presentation-06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56" r="81499"/>
          <a:stretch/>
        </p:blipFill>
        <p:spPr bwMode="auto">
          <a:xfrm>
            <a:off x="0" y="0"/>
            <a:ext cx="14030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G:\Шаблоны\НБУ new\Presentation-02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588"/>
          <a:stretch/>
        </p:blipFill>
        <p:spPr bwMode="auto">
          <a:xfrm>
            <a:off x="5997388" y="0"/>
            <a:ext cx="31466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12"/>
          <p:cNvSpPr/>
          <p:nvPr userDrawn="1"/>
        </p:nvSpPr>
        <p:spPr>
          <a:xfrm>
            <a:off x="0" y="548632"/>
            <a:ext cx="3143379" cy="900756"/>
          </a:xfrm>
          <a:custGeom>
            <a:avLst/>
            <a:gdLst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3143379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588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334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379" h="900756">
                <a:moveTo>
                  <a:pt x="0" y="0"/>
                </a:moveTo>
                <a:lnTo>
                  <a:pt x="3143379" y="0"/>
                </a:lnTo>
                <a:lnTo>
                  <a:pt x="2933421" y="900756"/>
                </a:lnTo>
                <a:lnTo>
                  <a:pt x="0" y="90075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232000" y="2529000"/>
            <a:ext cx="4500000" cy="900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600" b="1" baseline="0">
                <a:solidFill>
                  <a:schemeClr val="bg2"/>
                </a:solidFill>
              </a:defRPr>
            </a:lvl1pPr>
          </a:lstStyle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2232000" y="5589000"/>
            <a:ext cx="4320000" cy="3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 sz="1400" b="1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noProof="0" dirty="0" smtClean="0"/>
              <a:t>Ім’я та прізвище</a:t>
            </a:r>
            <a:endParaRPr lang="uk-UA" noProof="0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2" hasCustomPrompt="1"/>
          </p:nvPr>
        </p:nvSpPr>
        <p:spPr>
          <a:xfrm>
            <a:off x="2232025" y="3610479"/>
            <a:ext cx="4499975" cy="71852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uk-UA" noProof="0" dirty="0" smtClean="0"/>
              <a:t>Підзаголовок</a:t>
            </a:r>
            <a:endParaRPr lang="uk-UA" noProof="0" dirty="0"/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14" hasCustomPrompt="1"/>
          </p:nvPr>
        </p:nvSpPr>
        <p:spPr>
          <a:xfrm>
            <a:off x="2232000" y="5948725"/>
            <a:ext cx="4320000" cy="360000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400"/>
            </a:lvl1pPr>
          </a:lstStyle>
          <a:p>
            <a:pPr lvl="0"/>
            <a:r>
              <a:rPr lang="uk-UA" noProof="0" dirty="0" smtClean="0"/>
              <a:t>Місто, дата</a:t>
            </a:r>
            <a:endParaRPr lang="uk-UA" noProof="0" dirty="0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664" y="768255"/>
            <a:ext cx="1730606" cy="45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565468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706">
          <p15:clr>
            <a:srgbClr val="FBAE40"/>
          </p15:clr>
        </p15:guide>
        <p15:guide id="2" pos="526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ий слайд (зовн. 2, укр.м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G:\Шаблоны\НБУ new\Presentation-05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756" b="8000"/>
          <a:stretch/>
        </p:blipFill>
        <p:spPr bwMode="auto">
          <a:xfrm>
            <a:off x="252000" y="548632"/>
            <a:ext cx="8892000" cy="6309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Прямая соединительная линия 22"/>
          <p:cNvCxnSpPr/>
          <p:nvPr userDrawn="1"/>
        </p:nvCxnSpPr>
        <p:spPr>
          <a:xfrm>
            <a:off x="3600000" y="6398889"/>
            <a:ext cx="5544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 userDrawn="1"/>
        </p:nvCxnSpPr>
        <p:spPr>
          <a:xfrm>
            <a:off x="3600000" y="1727720"/>
            <a:ext cx="5544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Прямоугольник 6"/>
          <p:cNvSpPr/>
          <p:nvPr userDrawn="1"/>
        </p:nvSpPr>
        <p:spPr>
          <a:xfrm>
            <a:off x="0" y="-4063"/>
            <a:ext cx="5847972" cy="6866127"/>
          </a:xfrm>
          <a:custGeom>
            <a:avLst/>
            <a:gdLst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788795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520347 w 2231702"/>
              <a:gd name="connsiteY2" fmla="*/ 6849610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353622"/>
              <a:gd name="connsiteY0" fmla="*/ 10160 h 6868159"/>
              <a:gd name="connsiteX1" fmla="*/ 2353622 w 2353622"/>
              <a:gd name="connsiteY1" fmla="*/ 0 h 6868159"/>
              <a:gd name="connsiteX2" fmla="*/ 520347 w 2353622"/>
              <a:gd name="connsiteY2" fmla="*/ 6859770 h 6868159"/>
              <a:gd name="connsiteX3" fmla="*/ 0 w 2353622"/>
              <a:gd name="connsiteY3" fmla="*/ 6868159 h 6868159"/>
              <a:gd name="connsiteX4" fmla="*/ 0 w 2353622"/>
              <a:gd name="connsiteY4" fmla="*/ 10160 h 6868159"/>
              <a:gd name="connsiteX0" fmla="*/ 0 w 2384102"/>
              <a:gd name="connsiteY0" fmla="*/ 10160 h 6868159"/>
              <a:gd name="connsiteX1" fmla="*/ 2384102 w 2384102"/>
              <a:gd name="connsiteY1" fmla="*/ 0 h 6868159"/>
              <a:gd name="connsiteX2" fmla="*/ 520347 w 2384102"/>
              <a:gd name="connsiteY2" fmla="*/ 6859770 h 6868159"/>
              <a:gd name="connsiteX3" fmla="*/ 0 w 2384102"/>
              <a:gd name="connsiteY3" fmla="*/ 6868159 h 6868159"/>
              <a:gd name="connsiteX4" fmla="*/ 0 w 2384102"/>
              <a:gd name="connsiteY4" fmla="*/ 10160 h 6868159"/>
              <a:gd name="connsiteX0" fmla="*/ 0 w 2408486"/>
              <a:gd name="connsiteY0" fmla="*/ 0 h 6857999"/>
              <a:gd name="connsiteX1" fmla="*/ 2408486 w 2408486"/>
              <a:gd name="connsiteY1" fmla="*/ 2032 h 6857999"/>
              <a:gd name="connsiteX2" fmla="*/ 520347 w 2408486"/>
              <a:gd name="connsiteY2" fmla="*/ 6849610 h 6857999"/>
              <a:gd name="connsiteX3" fmla="*/ 0 w 2408486"/>
              <a:gd name="connsiteY3" fmla="*/ 6857999 h 6857999"/>
              <a:gd name="connsiteX4" fmla="*/ 0 w 2408486"/>
              <a:gd name="connsiteY4" fmla="*/ 0 h 6857999"/>
              <a:gd name="connsiteX0" fmla="*/ 0 w 2408486"/>
              <a:gd name="connsiteY0" fmla="*/ 0 h 6866702"/>
              <a:gd name="connsiteX1" fmla="*/ 2408486 w 2408486"/>
              <a:gd name="connsiteY1" fmla="*/ 2032 h 6866702"/>
              <a:gd name="connsiteX2" fmla="*/ 768175 w 2408486"/>
              <a:gd name="connsiteY2" fmla="*/ 6866702 h 6866702"/>
              <a:gd name="connsiteX3" fmla="*/ 0 w 2408486"/>
              <a:gd name="connsiteY3" fmla="*/ 6857999 h 6866702"/>
              <a:gd name="connsiteX4" fmla="*/ 0 w 2408486"/>
              <a:gd name="connsiteY4" fmla="*/ 0 h 6866702"/>
              <a:gd name="connsiteX0" fmla="*/ 0 w 5847972"/>
              <a:gd name="connsiteY0" fmla="*/ 6357 h 6864670"/>
              <a:gd name="connsiteX1" fmla="*/ 5847972 w 5847972"/>
              <a:gd name="connsiteY1" fmla="*/ 0 h 6864670"/>
              <a:gd name="connsiteX2" fmla="*/ 4207661 w 5847972"/>
              <a:gd name="connsiteY2" fmla="*/ 6864670 h 6864670"/>
              <a:gd name="connsiteX3" fmla="*/ 3439486 w 5847972"/>
              <a:gd name="connsiteY3" fmla="*/ 6855967 h 6864670"/>
              <a:gd name="connsiteX4" fmla="*/ 0 w 5847972"/>
              <a:gd name="connsiteY4" fmla="*/ 6357 h 6864670"/>
              <a:gd name="connsiteX0" fmla="*/ 0 w 5847972"/>
              <a:gd name="connsiteY0" fmla="*/ 6357 h 6866127"/>
              <a:gd name="connsiteX1" fmla="*/ 5847972 w 5847972"/>
              <a:gd name="connsiteY1" fmla="*/ 0 h 6866127"/>
              <a:gd name="connsiteX2" fmla="*/ 4207661 w 5847972"/>
              <a:gd name="connsiteY2" fmla="*/ 6864670 h 6866127"/>
              <a:gd name="connsiteX3" fmla="*/ 5406 w 5847972"/>
              <a:gd name="connsiteY3" fmla="*/ 6866127 h 6866127"/>
              <a:gd name="connsiteX4" fmla="*/ 0 w 5847972"/>
              <a:gd name="connsiteY4" fmla="*/ 6357 h 6866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7972" h="6866127">
                <a:moveTo>
                  <a:pt x="0" y="6357"/>
                </a:moveTo>
                <a:lnTo>
                  <a:pt x="5847972" y="0"/>
                </a:lnTo>
                <a:lnTo>
                  <a:pt x="4207661" y="6864670"/>
                </a:lnTo>
                <a:lnTo>
                  <a:pt x="5406" y="6866127"/>
                </a:lnTo>
                <a:lnTo>
                  <a:pt x="0" y="635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" name="Прямоугольник 12"/>
          <p:cNvSpPr/>
          <p:nvPr userDrawn="1"/>
        </p:nvSpPr>
        <p:spPr>
          <a:xfrm>
            <a:off x="0" y="548632"/>
            <a:ext cx="3143379" cy="900756"/>
          </a:xfrm>
          <a:custGeom>
            <a:avLst/>
            <a:gdLst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3143379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588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334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379" h="900756">
                <a:moveTo>
                  <a:pt x="0" y="0"/>
                </a:moveTo>
                <a:lnTo>
                  <a:pt x="3143379" y="0"/>
                </a:lnTo>
                <a:lnTo>
                  <a:pt x="2933421" y="900756"/>
                </a:lnTo>
                <a:lnTo>
                  <a:pt x="0" y="90075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16" name="Picture 2" descr="D:\ANNA\РЕБРЕНДИНГ\Templates\PowerPoint\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1664" y="781731"/>
            <a:ext cx="1800083" cy="48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91664" y="2529000"/>
            <a:ext cx="3780332" cy="900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600" b="1" baseline="0">
                <a:solidFill>
                  <a:schemeClr val="bg2"/>
                </a:solidFill>
              </a:defRPr>
            </a:lvl1pPr>
          </a:lstStyle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sp>
        <p:nvSpPr>
          <p:cNvPr id="18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791664" y="5589000"/>
            <a:ext cx="3629119" cy="3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noProof="0" dirty="0" smtClean="0"/>
              <a:t>Ім’я та прізвище</a:t>
            </a:r>
            <a:endParaRPr lang="uk-UA" noProof="0" dirty="0"/>
          </a:p>
        </p:txBody>
      </p:sp>
      <p:sp>
        <p:nvSpPr>
          <p:cNvPr id="19" name="Текст 14"/>
          <p:cNvSpPr>
            <a:spLocks noGrp="1"/>
          </p:cNvSpPr>
          <p:nvPr>
            <p:ph type="body" sz="quarter" idx="12" hasCustomPrompt="1"/>
          </p:nvPr>
        </p:nvSpPr>
        <p:spPr>
          <a:xfrm>
            <a:off x="791689" y="3610479"/>
            <a:ext cx="3780311" cy="71852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uk-UA" noProof="0" dirty="0" smtClean="0"/>
              <a:t>Підзаголовок</a:t>
            </a:r>
            <a:endParaRPr lang="uk-UA" noProof="0" dirty="0"/>
          </a:p>
        </p:txBody>
      </p:sp>
      <p:sp>
        <p:nvSpPr>
          <p:cNvPr id="20" name="Текст 18"/>
          <p:cNvSpPr>
            <a:spLocks noGrp="1"/>
          </p:cNvSpPr>
          <p:nvPr>
            <p:ph type="body" sz="quarter" idx="14" hasCustomPrompt="1"/>
          </p:nvPr>
        </p:nvSpPr>
        <p:spPr>
          <a:xfrm>
            <a:off x="791664" y="5948725"/>
            <a:ext cx="3629119" cy="360000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uk-UA" noProof="0" dirty="0" smtClean="0"/>
              <a:t>Місто, дата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1456653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ий слайд (зовн. 2, англ.м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G:\Шаблоны\НБУ new\Presentation-05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756" b="8000"/>
          <a:stretch/>
        </p:blipFill>
        <p:spPr bwMode="auto">
          <a:xfrm>
            <a:off x="252000" y="548632"/>
            <a:ext cx="8892000" cy="6309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Прямая соединительная линия 22"/>
          <p:cNvCxnSpPr/>
          <p:nvPr userDrawn="1"/>
        </p:nvCxnSpPr>
        <p:spPr>
          <a:xfrm>
            <a:off x="3600000" y="6398889"/>
            <a:ext cx="5544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 userDrawn="1"/>
        </p:nvCxnSpPr>
        <p:spPr>
          <a:xfrm>
            <a:off x="3600000" y="1727720"/>
            <a:ext cx="5544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Прямоугольник 6"/>
          <p:cNvSpPr/>
          <p:nvPr userDrawn="1"/>
        </p:nvSpPr>
        <p:spPr>
          <a:xfrm>
            <a:off x="0" y="-4063"/>
            <a:ext cx="5847972" cy="6866127"/>
          </a:xfrm>
          <a:custGeom>
            <a:avLst/>
            <a:gdLst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788795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520347 w 2231702"/>
              <a:gd name="connsiteY2" fmla="*/ 6849610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353622"/>
              <a:gd name="connsiteY0" fmla="*/ 10160 h 6868159"/>
              <a:gd name="connsiteX1" fmla="*/ 2353622 w 2353622"/>
              <a:gd name="connsiteY1" fmla="*/ 0 h 6868159"/>
              <a:gd name="connsiteX2" fmla="*/ 520347 w 2353622"/>
              <a:gd name="connsiteY2" fmla="*/ 6859770 h 6868159"/>
              <a:gd name="connsiteX3" fmla="*/ 0 w 2353622"/>
              <a:gd name="connsiteY3" fmla="*/ 6868159 h 6868159"/>
              <a:gd name="connsiteX4" fmla="*/ 0 w 2353622"/>
              <a:gd name="connsiteY4" fmla="*/ 10160 h 6868159"/>
              <a:gd name="connsiteX0" fmla="*/ 0 w 2384102"/>
              <a:gd name="connsiteY0" fmla="*/ 10160 h 6868159"/>
              <a:gd name="connsiteX1" fmla="*/ 2384102 w 2384102"/>
              <a:gd name="connsiteY1" fmla="*/ 0 h 6868159"/>
              <a:gd name="connsiteX2" fmla="*/ 520347 w 2384102"/>
              <a:gd name="connsiteY2" fmla="*/ 6859770 h 6868159"/>
              <a:gd name="connsiteX3" fmla="*/ 0 w 2384102"/>
              <a:gd name="connsiteY3" fmla="*/ 6868159 h 6868159"/>
              <a:gd name="connsiteX4" fmla="*/ 0 w 2384102"/>
              <a:gd name="connsiteY4" fmla="*/ 10160 h 6868159"/>
              <a:gd name="connsiteX0" fmla="*/ 0 w 2408486"/>
              <a:gd name="connsiteY0" fmla="*/ 0 h 6857999"/>
              <a:gd name="connsiteX1" fmla="*/ 2408486 w 2408486"/>
              <a:gd name="connsiteY1" fmla="*/ 2032 h 6857999"/>
              <a:gd name="connsiteX2" fmla="*/ 520347 w 2408486"/>
              <a:gd name="connsiteY2" fmla="*/ 6849610 h 6857999"/>
              <a:gd name="connsiteX3" fmla="*/ 0 w 2408486"/>
              <a:gd name="connsiteY3" fmla="*/ 6857999 h 6857999"/>
              <a:gd name="connsiteX4" fmla="*/ 0 w 2408486"/>
              <a:gd name="connsiteY4" fmla="*/ 0 h 6857999"/>
              <a:gd name="connsiteX0" fmla="*/ 0 w 2408486"/>
              <a:gd name="connsiteY0" fmla="*/ 0 h 6866702"/>
              <a:gd name="connsiteX1" fmla="*/ 2408486 w 2408486"/>
              <a:gd name="connsiteY1" fmla="*/ 2032 h 6866702"/>
              <a:gd name="connsiteX2" fmla="*/ 768175 w 2408486"/>
              <a:gd name="connsiteY2" fmla="*/ 6866702 h 6866702"/>
              <a:gd name="connsiteX3" fmla="*/ 0 w 2408486"/>
              <a:gd name="connsiteY3" fmla="*/ 6857999 h 6866702"/>
              <a:gd name="connsiteX4" fmla="*/ 0 w 2408486"/>
              <a:gd name="connsiteY4" fmla="*/ 0 h 6866702"/>
              <a:gd name="connsiteX0" fmla="*/ 0 w 5847972"/>
              <a:gd name="connsiteY0" fmla="*/ 6357 h 6864670"/>
              <a:gd name="connsiteX1" fmla="*/ 5847972 w 5847972"/>
              <a:gd name="connsiteY1" fmla="*/ 0 h 6864670"/>
              <a:gd name="connsiteX2" fmla="*/ 4207661 w 5847972"/>
              <a:gd name="connsiteY2" fmla="*/ 6864670 h 6864670"/>
              <a:gd name="connsiteX3" fmla="*/ 3439486 w 5847972"/>
              <a:gd name="connsiteY3" fmla="*/ 6855967 h 6864670"/>
              <a:gd name="connsiteX4" fmla="*/ 0 w 5847972"/>
              <a:gd name="connsiteY4" fmla="*/ 6357 h 6864670"/>
              <a:gd name="connsiteX0" fmla="*/ 0 w 5847972"/>
              <a:gd name="connsiteY0" fmla="*/ 6357 h 6866127"/>
              <a:gd name="connsiteX1" fmla="*/ 5847972 w 5847972"/>
              <a:gd name="connsiteY1" fmla="*/ 0 h 6866127"/>
              <a:gd name="connsiteX2" fmla="*/ 4207661 w 5847972"/>
              <a:gd name="connsiteY2" fmla="*/ 6864670 h 6866127"/>
              <a:gd name="connsiteX3" fmla="*/ 5406 w 5847972"/>
              <a:gd name="connsiteY3" fmla="*/ 6866127 h 6866127"/>
              <a:gd name="connsiteX4" fmla="*/ 0 w 5847972"/>
              <a:gd name="connsiteY4" fmla="*/ 6357 h 6866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7972" h="6866127">
                <a:moveTo>
                  <a:pt x="0" y="6357"/>
                </a:moveTo>
                <a:lnTo>
                  <a:pt x="5847972" y="0"/>
                </a:lnTo>
                <a:lnTo>
                  <a:pt x="4207661" y="6864670"/>
                </a:lnTo>
                <a:lnTo>
                  <a:pt x="5406" y="6866127"/>
                </a:lnTo>
                <a:lnTo>
                  <a:pt x="0" y="635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" name="Прямоугольник 12"/>
          <p:cNvSpPr/>
          <p:nvPr userDrawn="1"/>
        </p:nvSpPr>
        <p:spPr>
          <a:xfrm>
            <a:off x="0" y="548632"/>
            <a:ext cx="3143379" cy="900756"/>
          </a:xfrm>
          <a:custGeom>
            <a:avLst/>
            <a:gdLst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3143379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588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334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379" h="900756">
                <a:moveTo>
                  <a:pt x="0" y="0"/>
                </a:moveTo>
                <a:lnTo>
                  <a:pt x="3143379" y="0"/>
                </a:lnTo>
                <a:lnTo>
                  <a:pt x="2933421" y="900756"/>
                </a:lnTo>
                <a:lnTo>
                  <a:pt x="0" y="90075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7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91664" y="2529000"/>
            <a:ext cx="3780332" cy="900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600" b="1" baseline="0">
                <a:solidFill>
                  <a:schemeClr val="bg2"/>
                </a:solidFill>
              </a:defRPr>
            </a:lvl1pPr>
          </a:lstStyle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sp>
        <p:nvSpPr>
          <p:cNvPr id="18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791664" y="5589000"/>
            <a:ext cx="3629119" cy="36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 sz="14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noProof="0" dirty="0" smtClean="0"/>
              <a:t>Ім’я та прізвище</a:t>
            </a:r>
            <a:endParaRPr lang="uk-UA" noProof="0" dirty="0"/>
          </a:p>
        </p:txBody>
      </p:sp>
      <p:sp>
        <p:nvSpPr>
          <p:cNvPr id="19" name="Текст 14"/>
          <p:cNvSpPr>
            <a:spLocks noGrp="1"/>
          </p:cNvSpPr>
          <p:nvPr>
            <p:ph type="body" sz="quarter" idx="12" hasCustomPrompt="1"/>
          </p:nvPr>
        </p:nvSpPr>
        <p:spPr>
          <a:xfrm>
            <a:off x="791689" y="3610479"/>
            <a:ext cx="3780311" cy="71852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uk-UA" noProof="0" dirty="0" smtClean="0"/>
              <a:t>Підзаголовок</a:t>
            </a:r>
            <a:endParaRPr lang="uk-UA" noProof="0" dirty="0"/>
          </a:p>
        </p:txBody>
      </p:sp>
      <p:sp>
        <p:nvSpPr>
          <p:cNvPr id="20" name="Текст 18"/>
          <p:cNvSpPr>
            <a:spLocks noGrp="1"/>
          </p:cNvSpPr>
          <p:nvPr>
            <p:ph type="body" sz="quarter" idx="14" hasCustomPrompt="1"/>
          </p:nvPr>
        </p:nvSpPr>
        <p:spPr>
          <a:xfrm>
            <a:off x="791664" y="5948725"/>
            <a:ext cx="3629119" cy="360000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uk-UA" noProof="0" dirty="0" smtClean="0"/>
              <a:t>Місто, дата</a:t>
            </a:r>
            <a:endParaRPr lang="uk-UA" noProof="0" dirty="0"/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664" y="768255"/>
            <a:ext cx="1730606" cy="45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2135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 userDrawn="1"/>
        </p:nvGrpSpPr>
        <p:grpSpPr>
          <a:xfrm>
            <a:off x="0" y="1988816"/>
            <a:ext cx="8348669" cy="2880368"/>
            <a:chOff x="0" y="1988816"/>
            <a:chExt cx="8348669" cy="2880368"/>
          </a:xfrm>
        </p:grpSpPr>
        <p:sp>
          <p:nvSpPr>
            <p:cNvPr id="22" name="Прямоугольник 6"/>
            <p:cNvSpPr/>
            <p:nvPr userDrawn="1"/>
          </p:nvSpPr>
          <p:spPr>
            <a:xfrm>
              <a:off x="7338385" y="1988816"/>
              <a:ext cx="1010284" cy="2880368"/>
            </a:xfrm>
            <a:custGeom>
              <a:avLst/>
              <a:gdLst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2231702 w 2231702"/>
                <a:gd name="connsiteY2" fmla="*/ 6857999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2231702 w 2231702"/>
                <a:gd name="connsiteY2" fmla="*/ 6857999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788795 w 2231702"/>
                <a:gd name="connsiteY2" fmla="*/ 6857999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231702"/>
                <a:gd name="connsiteY0" fmla="*/ 0 h 6857999"/>
                <a:gd name="connsiteX1" fmla="*/ 2231702 w 2231702"/>
                <a:gd name="connsiteY1" fmla="*/ 0 h 6857999"/>
                <a:gd name="connsiteX2" fmla="*/ 520347 w 2231702"/>
                <a:gd name="connsiteY2" fmla="*/ 6849610 h 6857999"/>
                <a:gd name="connsiteX3" fmla="*/ 0 w 2231702"/>
                <a:gd name="connsiteY3" fmla="*/ 6857999 h 6857999"/>
                <a:gd name="connsiteX4" fmla="*/ 0 w 2231702"/>
                <a:gd name="connsiteY4" fmla="*/ 0 h 6857999"/>
                <a:gd name="connsiteX0" fmla="*/ 0 w 2353622"/>
                <a:gd name="connsiteY0" fmla="*/ 10160 h 6868159"/>
                <a:gd name="connsiteX1" fmla="*/ 2353622 w 2353622"/>
                <a:gd name="connsiteY1" fmla="*/ 0 h 6868159"/>
                <a:gd name="connsiteX2" fmla="*/ 520347 w 2353622"/>
                <a:gd name="connsiteY2" fmla="*/ 6859770 h 6868159"/>
                <a:gd name="connsiteX3" fmla="*/ 0 w 2353622"/>
                <a:gd name="connsiteY3" fmla="*/ 6868159 h 6868159"/>
                <a:gd name="connsiteX4" fmla="*/ 0 w 2353622"/>
                <a:gd name="connsiteY4" fmla="*/ 10160 h 6868159"/>
                <a:gd name="connsiteX0" fmla="*/ 0 w 2384102"/>
                <a:gd name="connsiteY0" fmla="*/ 10160 h 6868159"/>
                <a:gd name="connsiteX1" fmla="*/ 2384102 w 2384102"/>
                <a:gd name="connsiteY1" fmla="*/ 0 h 6868159"/>
                <a:gd name="connsiteX2" fmla="*/ 520347 w 2384102"/>
                <a:gd name="connsiteY2" fmla="*/ 6859770 h 6868159"/>
                <a:gd name="connsiteX3" fmla="*/ 0 w 2384102"/>
                <a:gd name="connsiteY3" fmla="*/ 6868159 h 6868159"/>
                <a:gd name="connsiteX4" fmla="*/ 0 w 2384102"/>
                <a:gd name="connsiteY4" fmla="*/ 10160 h 6868159"/>
                <a:gd name="connsiteX0" fmla="*/ 0 w 2408486"/>
                <a:gd name="connsiteY0" fmla="*/ 0 h 6857999"/>
                <a:gd name="connsiteX1" fmla="*/ 2408486 w 2408486"/>
                <a:gd name="connsiteY1" fmla="*/ 2032 h 6857999"/>
                <a:gd name="connsiteX2" fmla="*/ 520347 w 2408486"/>
                <a:gd name="connsiteY2" fmla="*/ 6849610 h 6857999"/>
                <a:gd name="connsiteX3" fmla="*/ 0 w 2408486"/>
                <a:gd name="connsiteY3" fmla="*/ 6857999 h 6857999"/>
                <a:gd name="connsiteX4" fmla="*/ 0 w 2408486"/>
                <a:gd name="connsiteY4" fmla="*/ 0 h 6857999"/>
                <a:gd name="connsiteX0" fmla="*/ 0 w 2408486"/>
                <a:gd name="connsiteY0" fmla="*/ 0 h 6866702"/>
                <a:gd name="connsiteX1" fmla="*/ 2408486 w 2408486"/>
                <a:gd name="connsiteY1" fmla="*/ 2032 h 6866702"/>
                <a:gd name="connsiteX2" fmla="*/ 768175 w 2408486"/>
                <a:gd name="connsiteY2" fmla="*/ 6866702 h 6866702"/>
                <a:gd name="connsiteX3" fmla="*/ 0 w 2408486"/>
                <a:gd name="connsiteY3" fmla="*/ 6857999 h 6866702"/>
                <a:gd name="connsiteX4" fmla="*/ 0 w 2408486"/>
                <a:gd name="connsiteY4" fmla="*/ 0 h 6866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8486" h="6866702">
                  <a:moveTo>
                    <a:pt x="0" y="0"/>
                  </a:moveTo>
                  <a:lnTo>
                    <a:pt x="2408486" y="2032"/>
                  </a:lnTo>
                  <a:lnTo>
                    <a:pt x="768175" y="6866702"/>
                  </a:lnTo>
                  <a:lnTo>
                    <a:pt x="0" y="6857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" name="Прямоугольник 22"/>
            <p:cNvSpPr/>
            <p:nvPr userDrawn="1"/>
          </p:nvSpPr>
          <p:spPr>
            <a:xfrm>
              <a:off x="0" y="1988816"/>
              <a:ext cx="7452368" cy="288036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27" name="Прямоугольник 11"/>
          <p:cNvSpPr/>
          <p:nvPr userDrawn="1"/>
        </p:nvSpPr>
        <p:spPr>
          <a:xfrm>
            <a:off x="8532507" y="4329116"/>
            <a:ext cx="611493" cy="2528884"/>
          </a:xfrm>
          <a:custGeom>
            <a:avLst/>
            <a:gdLst>
              <a:gd name="connsiteX0" fmla="*/ 0 w 611493"/>
              <a:gd name="connsiteY0" fmla="*/ 0 h 2528884"/>
              <a:gd name="connsiteX1" fmla="*/ 611493 w 611493"/>
              <a:gd name="connsiteY1" fmla="*/ 0 h 2528884"/>
              <a:gd name="connsiteX2" fmla="*/ 611493 w 611493"/>
              <a:gd name="connsiteY2" fmla="*/ 2528884 h 2528884"/>
              <a:gd name="connsiteX3" fmla="*/ 0 w 611493"/>
              <a:gd name="connsiteY3" fmla="*/ 2528884 h 2528884"/>
              <a:gd name="connsiteX4" fmla="*/ 0 w 611493"/>
              <a:gd name="connsiteY4" fmla="*/ 0 h 2528884"/>
              <a:gd name="connsiteX0" fmla="*/ 0 w 611493"/>
              <a:gd name="connsiteY0" fmla="*/ 2528884 h 2528884"/>
              <a:gd name="connsiteX1" fmla="*/ 611493 w 611493"/>
              <a:gd name="connsiteY1" fmla="*/ 0 h 2528884"/>
              <a:gd name="connsiteX2" fmla="*/ 611493 w 611493"/>
              <a:gd name="connsiteY2" fmla="*/ 2528884 h 2528884"/>
              <a:gd name="connsiteX3" fmla="*/ 0 w 611493"/>
              <a:gd name="connsiteY3" fmla="*/ 2528884 h 2528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493" h="2528884">
                <a:moveTo>
                  <a:pt x="0" y="2528884"/>
                </a:moveTo>
                <a:lnTo>
                  <a:pt x="611493" y="0"/>
                </a:lnTo>
                <a:lnTo>
                  <a:pt x="611493" y="2528884"/>
                </a:lnTo>
                <a:lnTo>
                  <a:pt x="0" y="2528884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0" y="1988816"/>
            <a:ext cx="360000" cy="288036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872000" y="2513919"/>
            <a:ext cx="5940000" cy="540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600" b="1" cap="none">
                <a:solidFill>
                  <a:schemeClr val="tx1"/>
                </a:solidFill>
              </a:defRPr>
            </a:lvl1pPr>
          </a:lstStyle>
          <a:p>
            <a:r>
              <a:rPr lang="uk-UA" noProof="0" dirty="0" smtClean="0"/>
              <a:t>Розділ №</a:t>
            </a:r>
            <a:endParaRPr lang="uk-UA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872000" y="3069000"/>
            <a:ext cx="5940000" cy="10800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600" b="1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noProof="0" dirty="0" smtClean="0"/>
              <a:t>Назва розділу</a:t>
            </a:r>
          </a:p>
        </p:txBody>
      </p:sp>
      <p:pic>
        <p:nvPicPr>
          <p:cNvPr id="29" name="Picture 4" descr="D:\ANNA\РЕБРЕНДИНГ\Templates\PowerPoint\19-01-2018_Presentation-06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56" r="81499"/>
          <a:stretch/>
        </p:blipFill>
        <p:spPr bwMode="auto">
          <a:xfrm>
            <a:off x="0" y="0"/>
            <a:ext cx="14030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2478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9456" y="1199737"/>
            <a:ext cx="7671521" cy="4801961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dirty="0"/>
          </a:p>
        </p:txBody>
      </p:sp>
      <p:sp>
        <p:nvSpPr>
          <p:cNvPr id="5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8229907" y="6311230"/>
            <a:ext cx="788508" cy="456897"/>
          </a:xfrm>
          <a:prstGeom prst="rect">
            <a:avLst/>
          </a:prstGeom>
        </p:spPr>
        <p:txBody>
          <a:bodyPr lIns="91408" tIns="45704" rIns="91408" bIns="45704"/>
          <a:lstStyle>
            <a:lvl1pPr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53400EF4-D14B-4B3E-8643-5A6D2359419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 algn="r"/>
              <a:t>‹#›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220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Титульний слайд (внутрішній, друк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1"/>
            <a:ext cx="2408486" cy="6866702"/>
          </a:xfrm>
          <a:custGeom>
            <a:avLst/>
            <a:gdLst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2231702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788795 w 2231702"/>
              <a:gd name="connsiteY2" fmla="*/ 6857999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231702"/>
              <a:gd name="connsiteY0" fmla="*/ 0 h 6857999"/>
              <a:gd name="connsiteX1" fmla="*/ 2231702 w 2231702"/>
              <a:gd name="connsiteY1" fmla="*/ 0 h 6857999"/>
              <a:gd name="connsiteX2" fmla="*/ 520347 w 2231702"/>
              <a:gd name="connsiteY2" fmla="*/ 6849610 h 6857999"/>
              <a:gd name="connsiteX3" fmla="*/ 0 w 2231702"/>
              <a:gd name="connsiteY3" fmla="*/ 6857999 h 6857999"/>
              <a:gd name="connsiteX4" fmla="*/ 0 w 2231702"/>
              <a:gd name="connsiteY4" fmla="*/ 0 h 6857999"/>
              <a:gd name="connsiteX0" fmla="*/ 0 w 2353622"/>
              <a:gd name="connsiteY0" fmla="*/ 10160 h 6868159"/>
              <a:gd name="connsiteX1" fmla="*/ 2353622 w 2353622"/>
              <a:gd name="connsiteY1" fmla="*/ 0 h 6868159"/>
              <a:gd name="connsiteX2" fmla="*/ 520347 w 2353622"/>
              <a:gd name="connsiteY2" fmla="*/ 6859770 h 6868159"/>
              <a:gd name="connsiteX3" fmla="*/ 0 w 2353622"/>
              <a:gd name="connsiteY3" fmla="*/ 6868159 h 6868159"/>
              <a:gd name="connsiteX4" fmla="*/ 0 w 2353622"/>
              <a:gd name="connsiteY4" fmla="*/ 10160 h 6868159"/>
              <a:gd name="connsiteX0" fmla="*/ 0 w 2384102"/>
              <a:gd name="connsiteY0" fmla="*/ 10160 h 6868159"/>
              <a:gd name="connsiteX1" fmla="*/ 2384102 w 2384102"/>
              <a:gd name="connsiteY1" fmla="*/ 0 h 6868159"/>
              <a:gd name="connsiteX2" fmla="*/ 520347 w 2384102"/>
              <a:gd name="connsiteY2" fmla="*/ 6859770 h 6868159"/>
              <a:gd name="connsiteX3" fmla="*/ 0 w 2384102"/>
              <a:gd name="connsiteY3" fmla="*/ 6868159 h 6868159"/>
              <a:gd name="connsiteX4" fmla="*/ 0 w 2384102"/>
              <a:gd name="connsiteY4" fmla="*/ 10160 h 6868159"/>
              <a:gd name="connsiteX0" fmla="*/ 0 w 2408486"/>
              <a:gd name="connsiteY0" fmla="*/ 0 h 6857999"/>
              <a:gd name="connsiteX1" fmla="*/ 2408486 w 2408486"/>
              <a:gd name="connsiteY1" fmla="*/ 2032 h 6857999"/>
              <a:gd name="connsiteX2" fmla="*/ 520347 w 2408486"/>
              <a:gd name="connsiteY2" fmla="*/ 6849610 h 6857999"/>
              <a:gd name="connsiteX3" fmla="*/ 0 w 2408486"/>
              <a:gd name="connsiteY3" fmla="*/ 6857999 h 6857999"/>
              <a:gd name="connsiteX4" fmla="*/ 0 w 2408486"/>
              <a:gd name="connsiteY4" fmla="*/ 0 h 6857999"/>
              <a:gd name="connsiteX0" fmla="*/ 0 w 2408486"/>
              <a:gd name="connsiteY0" fmla="*/ 0 h 6866702"/>
              <a:gd name="connsiteX1" fmla="*/ 2408486 w 2408486"/>
              <a:gd name="connsiteY1" fmla="*/ 2032 h 6866702"/>
              <a:gd name="connsiteX2" fmla="*/ 768175 w 2408486"/>
              <a:gd name="connsiteY2" fmla="*/ 6866702 h 6866702"/>
              <a:gd name="connsiteX3" fmla="*/ 0 w 2408486"/>
              <a:gd name="connsiteY3" fmla="*/ 6857999 h 6866702"/>
              <a:gd name="connsiteX4" fmla="*/ 0 w 2408486"/>
              <a:gd name="connsiteY4" fmla="*/ 0 h 686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8486" h="6866702">
                <a:moveTo>
                  <a:pt x="0" y="0"/>
                </a:moveTo>
                <a:lnTo>
                  <a:pt x="2408486" y="2032"/>
                </a:lnTo>
                <a:lnTo>
                  <a:pt x="768175" y="6866702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026" name="Picture 2" descr="D:\DESIGN\РЕБРЕНДИНГ\Templates\PowerPoint\06-2018\4x3\Presentation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00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11"/>
          <p:cNvSpPr/>
          <p:nvPr userDrawn="1"/>
        </p:nvSpPr>
        <p:spPr>
          <a:xfrm>
            <a:off x="8532507" y="4329116"/>
            <a:ext cx="611493" cy="2528884"/>
          </a:xfrm>
          <a:custGeom>
            <a:avLst/>
            <a:gdLst>
              <a:gd name="connsiteX0" fmla="*/ 0 w 611493"/>
              <a:gd name="connsiteY0" fmla="*/ 0 h 2528884"/>
              <a:gd name="connsiteX1" fmla="*/ 611493 w 611493"/>
              <a:gd name="connsiteY1" fmla="*/ 0 h 2528884"/>
              <a:gd name="connsiteX2" fmla="*/ 611493 w 611493"/>
              <a:gd name="connsiteY2" fmla="*/ 2528884 h 2528884"/>
              <a:gd name="connsiteX3" fmla="*/ 0 w 611493"/>
              <a:gd name="connsiteY3" fmla="*/ 2528884 h 2528884"/>
              <a:gd name="connsiteX4" fmla="*/ 0 w 611493"/>
              <a:gd name="connsiteY4" fmla="*/ 0 h 2528884"/>
              <a:gd name="connsiteX0" fmla="*/ 0 w 611493"/>
              <a:gd name="connsiteY0" fmla="*/ 2528884 h 2528884"/>
              <a:gd name="connsiteX1" fmla="*/ 611493 w 611493"/>
              <a:gd name="connsiteY1" fmla="*/ 0 h 2528884"/>
              <a:gd name="connsiteX2" fmla="*/ 611493 w 611493"/>
              <a:gd name="connsiteY2" fmla="*/ 2528884 h 2528884"/>
              <a:gd name="connsiteX3" fmla="*/ 0 w 611493"/>
              <a:gd name="connsiteY3" fmla="*/ 2528884 h 2528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493" h="2528884">
                <a:moveTo>
                  <a:pt x="0" y="2528884"/>
                </a:moveTo>
                <a:lnTo>
                  <a:pt x="611493" y="0"/>
                </a:lnTo>
                <a:lnTo>
                  <a:pt x="611493" y="2528884"/>
                </a:lnTo>
                <a:lnTo>
                  <a:pt x="0" y="2528884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угольник 12"/>
          <p:cNvSpPr/>
          <p:nvPr userDrawn="1"/>
        </p:nvSpPr>
        <p:spPr>
          <a:xfrm>
            <a:off x="0" y="548632"/>
            <a:ext cx="3143379" cy="900756"/>
          </a:xfrm>
          <a:custGeom>
            <a:avLst/>
            <a:gdLst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3143379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588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  <a:gd name="connsiteX0" fmla="*/ 0 w 3143379"/>
              <a:gd name="connsiteY0" fmla="*/ 0 h 900756"/>
              <a:gd name="connsiteX1" fmla="*/ 3143379 w 3143379"/>
              <a:gd name="connsiteY1" fmla="*/ 0 h 900756"/>
              <a:gd name="connsiteX2" fmla="*/ 2933421 w 3143379"/>
              <a:gd name="connsiteY2" fmla="*/ 900756 h 900756"/>
              <a:gd name="connsiteX3" fmla="*/ 0 w 3143379"/>
              <a:gd name="connsiteY3" fmla="*/ 900756 h 900756"/>
              <a:gd name="connsiteX4" fmla="*/ 0 w 3143379"/>
              <a:gd name="connsiteY4" fmla="*/ 0 h 900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379" h="900756">
                <a:moveTo>
                  <a:pt x="0" y="0"/>
                </a:moveTo>
                <a:lnTo>
                  <a:pt x="3143379" y="0"/>
                </a:lnTo>
                <a:lnTo>
                  <a:pt x="2933421" y="900756"/>
                </a:lnTo>
                <a:lnTo>
                  <a:pt x="0" y="90075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11" name="Picture 2" descr="D:\ANNA\РЕБРЕНДИНГ\Templates\PowerPoint\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1664" y="781731"/>
            <a:ext cx="1800083" cy="48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232000" y="2709000"/>
            <a:ext cx="6119838" cy="720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600" b="1" baseline="0">
                <a:solidFill>
                  <a:schemeClr val="bg2"/>
                </a:solidFill>
              </a:defRPr>
            </a:lvl1pPr>
          </a:lstStyle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5229000"/>
            <a:ext cx="4320000" cy="3600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r">
              <a:spcBef>
                <a:spcPts val="0"/>
              </a:spcBef>
              <a:spcAft>
                <a:spcPts val="600"/>
              </a:spcAft>
              <a:buNone/>
              <a:defRPr sz="1400" b="1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dirty="0" err="1" smtClean="0"/>
              <a:t>Ім’я</a:t>
            </a:r>
            <a:r>
              <a:rPr lang="ru-RU" noProof="0" dirty="0" smtClean="0"/>
              <a:t> та </a:t>
            </a:r>
            <a:r>
              <a:rPr lang="ru-RU" noProof="0" dirty="0" err="1" smtClean="0"/>
              <a:t>прізвище</a:t>
            </a:r>
            <a:r>
              <a:rPr lang="uk-UA" noProof="0" dirty="0" smtClean="0"/>
              <a:t> доповідача</a:t>
            </a:r>
            <a:endParaRPr lang="uk-UA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 hasCustomPrompt="1"/>
          </p:nvPr>
        </p:nvSpPr>
        <p:spPr>
          <a:xfrm>
            <a:off x="5292000" y="845227"/>
            <a:ext cx="3059838" cy="360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r">
              <a:buFontTx/>
              <a:buNone/>
              <a:defRPr sz="1600"/>
            </a:lvl1pPr>
          </a:lstStyle>
          <a:p>
            <a:pPr lvl="0"/>
            <a:r>
              <a:rPr lang="uk-UA" noProof="0" dirty="0" smtClean="0"/>
              <a:t>текст</a:t>
            </a:r>
            <a:endParaRPr lang="uk-UA" noProof="0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2232000" y="2163633"/>
            <a:ext cx="6120000" cy="54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800"/>
            </a:lvl1pPr>
          </a:lstStyle>
          <a:p>
            <a:pPr lvl="0"/>
            <a:r>
              <a:rPr lang="ru-RU" dirty="0" smtClean="0"/>
              <a:t>Проект:</a:t>
            </a:r>
            <a:endParaRPr lang="uk-UA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2" hasCustomPrompt="1"/>
          </p:nvPr>
        </p:nvSpPr>
        <p:spPr>
          <a:xfrm>
            <a:off x="2232025" y="3610479"/>
            <a:ext cx="6119813" cy="54133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uk-UA" noProof="0" dirty="0" smtClean="0"/>
              <a:t>Опис проекту</a:t>
            </a:r>
          </a:p>
          <a:p>
            <a:pPr lvl="0"/>
            <a:endParaRPr lang="uk-UA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3" hasCustomPrompt="1"/>
          </p:nvPr>
        </p:nvSpPr>
        <p:spPr>
          <a:xfrm>
            <a:off x="4031838" y="5601489"/>
            <a:ext cx="4320000" cy="350327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r">
              <a:buFontTx/>
              <a:buNone/>
              <a:defRPr sz="1400"/>
            </a:lvl1pPr>
          </a:lstStyle>
          <a:p>
            <a:pPr lvl="0"/>
            <a:r>
              <a:rPr lang="uk-UA" noProof="0" dirty="0" smtClean="0"/>
              <a:t>Посада доповідача</a:t>
            </a:r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14" hasCustomPrompt="1"/>
          </p:nvPr>
        </p:nvSpPr>
        <p:spPr>
          <a:xfrm>
            <a:off x="4031838" y="6344403"/>
            <a:ext cx="4320000" cy="360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r">
              <a:buFontTx/>
              <a:buNone/>
              <a:defRPr sz="1400"/>
            </a:lvl1pPr>
          </a:lstStyle>
          <a:p>
            <a:pPr lvl="0"/>
            <a:r>
              <a:rPr lang="uk-UA" noProof="0" dirty="0" smtClean="0"/>
              <a:t>Місце складання, дата</a:t>
            </a:r>
            <a:endParaRPr lang="uk-UA" noProof="0" dirty="0"/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15" hasCustomPrompt="1"/>
          </p:nvPr>
        </p:nvSpPr>
        <p:spPr>
          <a:xfrm>
            <a:off x="4031838" y="5837904"/>
            <a:ext cx="4320000" cy="432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r">
              <a:buFontTx/>
              <a:buNone/>
              <a:defRPr sz="1400"/>
            </a:lvl1pPr>
          </a:lstStyle>
          <a:p>
            <a:pPr lvl="0"/>
            <a:r>
              <a:rPr lang="uk-UA" noProof="0" dirty="0" smtClean="0"/>
              <a:t>Назва комітету (або заходу), на засіданні якого відбудеться доповідь</a:t>
            </a:r>
          </a:p>
        </p:txBody>
      </p:sp>
    </p:spTree>
    <p:extLst>
      <p:ext uri="{BB962C8B-B14F-4D97-AF65-F5344CB8AC3E}">
        <p14:creationId xmlns:p14="http://schemas.microsoft.com/office/powerpoint/2010/main" xmlns="" val="296648041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1706">
          <p15:clr>
            <a:srgbClr val="FBAE40"/>
          </p15:clr>
        </p15:guide>
        <p15:guide id="2" pos="526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92163" y="333823"/>
            <a:ext cx="7920000" cy="720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1487" y="6309000"/>
            <a:ext cx="1800000" cy="360000"/>
          </a:xfrm>
          <a:prstGeom prst="rect">
            <a:avLst/>
          </a:prstGeom>
        </p:spPr>
        <p:txBody>
          <a:bodyPr/>
          <a:lstStyle/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  <p:cxnSp>
        <p:nvCxnSpPr>
          <p:cNvPr id="8" name="Пряма сполучна лінія 7"/>
          <p:cNvCxnSpPr/>
          <p:nvPr userDrawn="1"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Объект 3"/>
          <p:cNvSpPr>
            <a:spLocks noGrp="1"/>
          </p:cNvSpPr>
          <p:nvPr>
            <p:ph sz="quarter" idx="13" hasCustomPrompt="1"/>
          </p:nvPr>
        </p:nvSpPr>
        <p:spPr>
          <a:xfrm>
            <a:off x="785383" y="1449388"/>
            <a:ext cx="7920037" cy="4859337"/>
          </a:xfrm>
          <a:prstGeom prst="rect">
            <a:avLst/>
          </a:prstGeom>
        </p:spPr>
        <p:txBody>
          <a:bodyPr/>
          <a:lstStyle>
            <a:lvl1pPr marL="358775" indent="-266700">
              <a:spcBef>
                <a:spcPts val="4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600"/>
            </a:lvl1pPr>
            <a:lvl2pPr marL="715963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2pPr>
            <a:lvl3pPr marL="1074738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431925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4pPr>
            <a:lvl5pPr marL="1790700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5pPr>
          </a:lstStyle>
          <a:p>
            <a:pPr lvl="0"/>
            <a:r>
              <a:rPr lang="uk-UA" noProof="0" dirty="0" smtClean="0"/>
              <a:t>Текст</a:t>
            </a:r>
          </a:p>
          <a:p>
            <a:pPr lvl="1"/>
            <a:r>
              <a:rPr lang="uk-UA" noProof="0" dirty="0" smtClean="0"/>
              <a:t>Другий рівень</a:t>
            </a:r>
          </a:p>
          <a:p>
            <a:pPr lvl="2"/>
            <a:r>
              <a:rPr lang="uk-UA" noProof="0" dirty="0" smtClean="0"/>
              <a:t>Третій рівень</a:t>
            </a:r>
          </a:p>
          <a:p>
            <a:pPr lvl="3"/>
            <a:r>
              <a:rPr lang="uk-UA" noProof="0" dirty="0" smtClean="0"/>
              <a:t>Четвертий рівень</a:t>
            </a:r>
          </a:p>
          <a:p>
            <a:pPr lvl="4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364570664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913" userDrawn="1">
          <p15:clr>
            <a:srgbClr val="FBAE40"/>
          </p15:clr>
        </p15:guide>
        <p15:guide id="2" pos="499" userDrawn="1">
          <p15:clr>
            <a:srgbClr val="FBAE40"/>
          </p15:clr>
        </p15:guide>
        <p15:guide id="3" orient="horz" pos="3974" userDrawn="1">
          <p15:clr>
            <a:srgbClr val="FBAE40"/>
          </p15:clr>
        </p15:guide>
        <p15:guide id="4" pos="5488" userDrawn="1">
          <p15:clr>
            <a:srgbClr val="FBAE40"/>
          </p15:clr>
        </p15:guide>
        <p15:guide id="5" orient="horz" pos="2448" userDrawn="1">
          <p15:clr>
            <a:srgbClr val="FBAE40"/>
          </p15:clr>
        </p15:guide>
        <p15:guide id="6" pos="299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0" y="0"/>
            <a:ext cx="251448" cy="1078405"/>
            <a:chOff x="0" y="0"/>
            <a:chExt cx="251448" cy="1078405"/>
          </a:xfrm>
        </p:grpSpPr>
        <p:sp>
          <p:nvSpPr>
            <p:cNvPr id="8" name="Прямоугольник 7"/>
            <p:cNvSpPr/>
            <p:nvPr userDrawn="1"/>
          </p:nvSpPr>
          <p:spPr>
            <a:xfrm>
              <a:off x="0" y="0"/>
              <a:ext cx="251448" cy="540000"/>
            </a:xfrm>
            <a:prstGeom prst="rect">
              <a:avLst/>
            </a:prstGeom>
            <a:solidFill>
              <a:srgbClr val="EEEB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Прямоугольник 8"/>
            <p:cNvSpPr/>
            <p:nvPr userDrawn="1"/>
          </p:nvSpPr>
          <p:spPr>
            <a:xfrm>
              <a:off x="0" y="538405"/>
              <a:ext cx="251448" cy="54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pic>
          <p:nvPicPr>
            <p:cNvPr id="10" name="Picture 4" descr="D:\ANNA\РЕБРЕНДИНГ\Templates\PowerPoint\19-01-2018_Presentation-06.png"/>
            <p:cNvPicPr>
              <a:picLocks noChangeAspect="1" noChangeArrowheads="1"/>
            </p:cNvPicPr>
            <p:nvPr userDrawn="1"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260" t="6043" r="92989" b="86083"/>
            <a:stretch/>
          </p:blipFill>
          <p:spPr bwMode="auto">
            <a:xfrm>
              <a:off x="0" y="538405"/>
              <a:ext cx="251448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  <p:cxnSp>
        <p:nvCxnSpPr>
          <p:cNvPr id="15" name="Пряма сполучна лінія 7"/>
          <p:cNvCxnSpPr/>
          <p:nvPr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797366" y="343021"/>
            <a:ext cx="7920000" cy="720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3086942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707" r:id="rId2"/>
    <p:sldLayoutId id="2147483727" r:id="rId3"/>
    <p:sldLayoutId id="2147483679" r:id="rId4"/>
    <p:sldLayoutId id="2147483728" r:id="rId5"/>
    <p:sldLayoutId id="2147483715" r:id="rId6"/>
    <p:sldLayoutId id="2147483730" r:id="rId7"/>
    <p:sldLayoutId id="2147483731" r:id="rId8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0" y="0"/>
            <a:ext cx="251448" cy="1078405"/>
            <a:chOff x="0" y="0"/>
            <a:chExt cx="251448" cy="1078405"/>
          </a:xfrm>
        </p:grpSpPr>
        <p:sp>
          <p:nvSpPr>
            <p:cNvPr id="8" name="Прямоугольник 7"/>
            <p:cNvSpPr/>
            <p:nvPr userDrawn="1"/>
          </p:nvSpPr>
          <p:spPr>
            <a:xfrm>
              <a:off x="0" y="0"/>
              <a:ext cx="251448" cy="540000"/>
            </a:xfrm>
            <a:prstGeom prst="rect">
              <a:avLst/>
            </a:prstGeom>
            <a:solidFill>
              <a:srgbClr val="EEEB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Прямоугольник 8"/>
            <p:cNvSpPr/>
            <p:nvPr userDrawn="1"/>
          </p:nvSpPr>
          <p:spPr>
            <a:xfrm>
              <a:off x="0" y="538405"/>
              <a:ext cx="251448" cy="54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pic>
          <p:nvPicPr>
            <p:cNvPr id="10" name="Picture 4" descr="D:\ANNA\РЕБРЕНДИНГ\Templates\PowerPoint\19-01-2018_Presentation-06.png"/>
            <p:cNvPicPr>
              <a:picLocks noChangeAspect="1" noChangeArrowheads="1"/>
            </p:cNvPicPr>
            <p:nvPr userDrawn="1"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260" t="6043" r="92989" b="86083"/>
            <a:stretch/>
          </p:blipFill>
          <p:spPr bwMode="auto">
            <a:xfrm>
              <a:off x="0" y="538405"/>
              <a:ext cx="251448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B3B38-107A-41A8-AB75-3D42100AC2B6}" type="slidenum">
              <a:rPr lang="uk-UA" smtClean="0"/>
              <a:pPr/>
              <a:t>‹#›</a:t>
            </a:fld>
            <a:endParaRPr lang="uk-UA" dirty="0"/>
          </a:p>
        </p:txBody>
      </p:sp>
      <p:cxnSp>
        <p:nvCxnSpPr>
          <p:cNvPr id="15" name="Пряма сполучна лінія 7"/>
          <p:cNvCxnSpPr/>
          <p:nvPr/>
        </p:nvCxnSpPr>
        <p:spPr>
          <a:xfrm>
            <a:off x="797366" y="1089000"/>
            <a:ext cx="79200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797366" y="343021"/>
            <a:ext cx="7920000" cy="720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uk-UA" noProof="0" dirty="0" smtClean="0"/>
              <a:t>Заголовок</a:t>
            </a:r>
            <a:endParaRPr lang="uk-UA" noProof="0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92163" y="1449388"/>
            <a:ext cx="7920000" cy="4859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uk-UA" dirty="0" smtClean="0"/>
              <a:t>Текст</a:t>
            </a:r>
          </a:p>
          <a:p>
            <a:pPr lvl="1"/>
            <a:r>
              <a:rPr lang="uk-UA" dirty="0" smtClean="0"/>
              <a:t>Другий рівень</a:t>
            </a:r>
          </a:p>
          <a:p>
            <a:pPr lvl="2"/>
            <a:r>
              <a:rPr lang="uk-UA" dirty="0" smtClean="0"/>
              <a:t>Третій рівень</a:t>
            </a:r>
          </a:p>
          <a:p>
            <a:pPr lvl="3"/>
            <a:r>
              <a:rPr lang="uk-UA" dirty="0" smtClean="0"/>
              <a:t>Четвертий рівень</a:t>
            </a:r>
          </a:p>
          <a:p>
            <a:pPr lvl="4"/>
            <a:r>
              <a:rPr lang="uk-UA" dirty="0" smtClean="0"/>
              <a:t>П’ятий рівень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83187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22" r:id="rId2"/>
    <p:sldLayoutId id="2147483726" r:id="rId3"/>
    <p:sldLayoutId id="2147483717" r:id="rId4"/>
    <p:sldLayoutId id="2147483723" r:id="rId5"/>
    <p:sldLayoutId id="2147483718" r:id="rId6"/>
    <p:sldLayoutId id="2147483724" r:id="rId7"/>
    <p:sldLayoutId id="2147483725" r:id="rId8"/>
    <p:sldLayoutId id="2147483720" r:id="rId9"/>
    <p:sldLayoutId id="2147483719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5600" indent="-263525" algn="l" defTabSz="914400" rtl="0" eaLnBrk="1" latinLnBrk="0" hangingPunct="1">
        <a:spcBef>
          <a:spcPts val="400"/>
        </a:spcBef>
        <a:buClr>
          <a:schemeClr val="accent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15963" indent="-258763" algn="l" defTabSz="914400" rtl="0" eaLnBrk="1" latinLnBrk="0" hangingPunct="1">
        <a:spcBef>
          <a:spcPts val="400"/>
        </a:spcBef>
        <a:buClr>
          <a:schemeClr val="accent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074738" indent="-266700" algn="l" defTabSz="914400" rtl="0" eaLnBrk="1" latinLnBrk="0" hangingPunct="1">
        <a:spcBef>
          <a:spcPts val="400"/>
        </a:spcBef>
        <a:buClr>
          <a:schemeClr val="accent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431925" indent="-266700" algn="l" defTabSz="914400" rtl="0" eaLnBrk="1" latinLnBrk="0" hangingPunct="1">
        <a:spcBef>
          <a:spcPts val="400"/>
        </a:spcBef>
        <a:buClr>
          <a:schemeClr val="accent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790700" indent="-266700" algn="l" defTabSz="914400" rtl="0" eaLnBrk="1" latinLnBrk="0" hangingPunct="1">
        <a:spcBef>
          <a:spcPts val="400"/>
        </a:spcBef>
        <a:buClr>
          <a:schemeClr val="accent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66214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9" r:id="rId2"/>
    <p:sldLayoutId id="2147483711" r:id="rId3"/>
    <p:sldLayoutId id="2147483710" r:id="rId4"/>
    <p:sldLayoutId id="2147483700" r:id="rId5"/>
    <p:sldLayoutId id="2147483703" r:id="rId6"/>
    <p:sldLayoutId id="2147483702" r:id="rId7"/>
    <p:sldLayoutId id="2147483704" r:id="rId8"/>
    <p:sldLayoutId id="2147483701" r:id="rId9"/>
    <p:sldLayoutId id="2147483721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12000" y="2529000"/>
            <a:ext cx="7200000" cy="900000"/>
          </a:xfrm>
        </p:spPr>
        <p:txBody>
          <a:bodyPr>
            <a:no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Операції за документарними акредитивами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банків України</a:t>
            </a:r>
            <a:br>
              <a:rPr lang="uk-UA" sz="2400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2021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рік)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52000" y="5589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Департамент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платіжних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систем та</a:t>
            </a:r>
          </a:p>
          <a:p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інноваційного розвитку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72000" y="3789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кв</a:t>
            </a:r>
            <a:r>
              <a:rPr lang="uk-UA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ітень</a:t>
            </a:r>
            <a:r>
              <a:rPr lang="uk-UA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2022 року 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208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1600" dirty="0"/>
              <a:t>використання у 20</a:t>
            </a:r>
            <a:r>
              <a:rPr lang="ru-RU" sz="1600" dirty="0" smtClean="0"/>
              <a:t>2</a:t>
            </a:r>
            <a:r>
              <a:rPr lang="en-US" sz="1600" dirty="0" smtClean="0"/>
              <a:t>1</a:t>
            </a:r>
            <a:r>
              <a:rPr lang="uk-UA" sz="1600" dirty="0" smtClean="0"/>
              <a:t> </a:t>
            </a:r>
            <a:r>
              <a:rPr lang="uk-UA" sz="1600" dirty="0"/>
              <a:t>році документарних акредитивів в національній та іноземних валютах клієнтами та банками України</a:t>
            </a:r>
            <a:endParaRPr lang="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53400EF4-D14B-4B3E-8643-5A6D2359419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 algn="r"/>
              <a:t>2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Объект 4"/>
          <p:cNvSpPr txBox="1">
            <a:spLocks noGrp="1"/>
          </p:cNvSpPr>
          <p:nvPr>
            <p:ph idx="1"/>
          </p:nvPr>
        </p:nvSpPr>
        <p:spPr>
          <a:xfrm>
            <a:off x="1512000" y="1171237"/>
            <a:ext cx="2775760" cy="34051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uk-UA" sz="1400" b="1" i="1" dirty="0" smtClean="0"/>
              <a:t>Національна валюта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72000" y="1180264"/>
            <a:ext cx="2880000" cy="34051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1400" b="1" i="1" dirty="0" smtClean="0"/>
              <a:t>Іноземна </a:t>
            </a:r>
            <a:r>
              <a:rPr lang="uk-UA" sz="1400" b="1" i="1" dirty="0"/>
              <a:t>валюта </a:t>
            </a:r>
          </a:p>
        </p:txBody>
      </p:sp>
      <p:sp>
        <p:nvSpPr>
          <p:cNvPr id="7" name="Округлений прямокутник 8"/>
          <p:cNvSpPr/>
          <p:nvPr/>
        </p:nvSpPr>
        <p:spPr>
          <a:xfrm>
            <a:off x="1256241" y="1628999"/>
            <a:ext cx="7275759" cy="467153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err="1" smtClean="0">
                <a:solidFill>
                  <a:schemeClr val="tx1"/>
                </a:solidFill>
              </a:rPr>
              <a:t>Всього</a:t>
            </a:r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r>
              <a:rPr lang="ru-RU" sz="1400" b="1" dirty="0" err="1" smtClean="0">
                <a:solidFill>
                  <a:schemeClr val="tx1"/>
                </a:solidFill>
              </a:rPr>
              <a:t>надано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tx1"/>
                </a:solidFill>
              </a:rPr>
              <a:t>1 </a:t>
            </a:r>
            <a:r>
              <a:rPr lang="en-US" sz="1600" b="1" dirty="0" smtClean="0">
                <a:solidFill>
                  <a:schemeClr val="tx1"/>
                </a:solidFill>
              </a:rPr>
              <a:t>411 </a:t>
            </a:r>
            <a:r>
              <a:rPr lang="ru-RU" sz="1400" dirty="0" err="1" smtClean="0">
                <a:solidFill>
                  <a:schemeClr val="tx1"/>
                </a:solidFill>
              </a:rPr>
              <a:t>акредитивів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на суму </a:t>
            </a:r>
            <a:r>
              <a:rPr lang="en-US" sz="1600" b="1" dirty="0" smtClean="0">
                <a:solidFill>
                  <a:schemeClr val="tx1"/>
                </a:solidFill>
              </a:rPr>
              <a:t>37 700</a:t>
            </a:r>
            <a:r>
              <a:rPr lang="ru-RU" sz="1600" b="1" dirty="0" smtClean="0">
                <a:solidFill>
                  <a:schemeClr val="tx1"/>
                </a:solidFill>
              </a:rPr>
              <a:t>,0 </a:t>
            </a:r>
            <a:r>
              <a:rPr lang="ru-RU" sz="1400" dirty="0">
                <a:solidFill>
                  <a:schemeClr val="tx1"/>
                </a:solidFill>
              </a:rPr>
              <a:t>млн. грн</a:t>
            </a:r>
            <a:r>
              <a:rPr lang="ru-RU" sz="1400" dirty="0" smtClean="0">
                <a:solidFill>
                  <a:schemeClr val="tx1"/>
                </a:solidFill>
              </a:rPr>
              <a:t>.: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74575" y="2087389"/>
            <a:ext cx="1440002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400" b="1" dirty="0" smtClean="0"/>
              <a:t>Надані</a:t>
            </a:r>
            <a:r>
              <a:rPr lang="uk-UA" sz="1200" dirty="0" smtClean="0"/>
              <a:t> </a:t>
            </a:r>
            <a:r>
              <a:rPr lang="uk-UA" sz="1400" b="1" dirty="0" smtClean="0"/>
              <a:t>акредитиви</a:t>
            </a:r>
          </a:p>
        </p:txBody>
      </p:sp>
      <p:sp>
        <p:nvSpPr>
          <p:cNvPr id="9" name="Округлений прямокутник 8"/>
          <p:cNvSpPr/>
          <p:nvPr/>
        </p:nvSpPr>
        <p:spPr>
          <a:xfrm>
            <a:off x="1512000" y="2238419"/>
            <a:ext cx="2756630" cy="830581"/>
          </a:xfrm>
          <a:prstGeom prst="roundRect">
            <a:avLst>
              <a:gd name="adj" fmla="val 3480"/>
            </a:avLst>
          </a:prstGeom>
          <a:solidFill>
            <a:schemeClr val="accent2">
              <a:lumMod val="20000"/>
              <a:lumOff val="80000"/>
            </a:schemeClr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i="1" dirty="0" smtClean="0">
                <a:solidFill>
                  <a:schemeClr val="tx1"/>
                </a:solidFill>
              </a:rPr>
              <a:t>606</a:t>
            </a:r>
            <a:r>
              <a:rPr lang="ru-RU" sz="1400" i="1" dirty="0" smtClean="0">
                <a:solidFill>
                  <a:schemeClr val="tx1"/>
                </a:solidFill>
              </a:rPr>
              <a:t> </a:t>
            </a:r>
            <a:r>
              <a:rPr lang="ru-RU" sz="1400" i="1" dirty="0" err="1">
                <a:solidFill>
                  <a:schemeClr val="tx1"/>
                </a:solidFill>
              </a:rPr>
              <a:t>акредитивів</a:t>
            </a:r>
            <a:r>
              <a:rPr lang="ru-RU" sz="1400" i="1" dirty="0">
                <a:solidFill>
                  <a:schemeClr val="tx1"/>
                </a:solidFill>
              </a:rPr>
              <a:t> </a:t>
            </a:r>
            <a:endParaRPr lang="ru-RU" sz="1400" i="1" dirty="0" smtClean="0">
              <a:solidFill>
                <a:schemeClr val="tx1"/>
              </a:solidFill>
            </a:endParaRPr>
          </a:p>
          <a:p>
            <a:r>
              <a:rPr lang="ru-RU" sz="1400" i="1" dirty="0" smtClean="0">
                <a:solidFill>
                  <a:schemeClr val="tx1"/>
                </a:solidFill>
              </a:rPr>
              <a:t>на </a:t>
            </a:r>
            <a:r>
              <a:rPr lang="ru-RU" sz="1400" i="1" dirty="0">
                <a:solidFill>
                  <a:schemeClr val="tx1"/>
                </a:solidFill>
              </a:rPr>
              <a:t>суму </a:t>
            </a:r>
            <a:r>
              <a:rPr lang="en-US" sz="1400" i="1" dirty="0" smtClean="0">
                <a:solidFill>
                  <a:schemeClr val="tx1"/>
                </a:solidFill>
              </a:rPr>
              <a:t>5</a:t>
            </a:r>
            <a:r>
              <a:rPr lang="ru-RU" sz="1400" i="1" dirty="0" smtClean="0">
                <a:solidFill>
                  <a:schemeClr val="tx1"/>
                </a:solidFill>
              </a:rPr>
              <a:t> </a:t>
            </a:r>
            <a:r>
              <a:rPr lang="en-US" sz="1400" i="1" dirty="0" smtClean="0">
                <a:solidFill>
                  <a:schemeClr val="tx1"/>
                </a:solidFill>
              </a:rPr>
              <a:t>713</a:t>
            </a:r>
            <a:r>
              <a:rPr lang="ru-RU" sz="1400" i="1" dirty="0" smtClean="0">
                <a:solidFill>
                  <a:schemeClr val="tx1"/>
                </a:solidFill>
              </a:rPr>
              <a:t>,</a:t>
            </a:r>
            <a:r>
              <a:rPr lang="en-US" sz="1400" i="1" dirty="0" smtClean="0">
                <a:solidFill>
                  <a:schemeClr val="tx1"/>
                </a:solidFill>
              </a:rPr>
              <a:t>3</a:t>
            </a:r>
            <a:r>
              <a:rPr lang="ru-RU" sz="1400" i="1" dirty="0" smtClean="0">
                <a:solidFill>
                  <a:schemeClr val="tx1"/>
                </a:solidFill>
              </a:rPr>
              <a:t> </a:t>
            </a:r>
            <a:r>
              <a:rPr lang="ru-RU" sz="1400" i="1" dirty="0">
                <a:solidFill>
                  <a:schemeClr val="tx1"/>
                </a:solidFill>
              </a:rPr>
              <a:t>млн. грн</a:t>
            </a:r>
            <a:r>
              <a:rPr lang="ru-RU" sz="1400" i="1" dirty="0" smtClean="0">
                <a:solidFill>
                  <a:schemeClr val="tx1"/>
                </a:solidFill>
              </a:rPr>
              <a:t>.;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0" name="Округлений прямокутник 8"/>
          <p:cNvSpPr/>
          <p:nvPr/>
        </p:nvSpPr>
        <p:spPr>
          <a:xfrm>
            <a:off x="5303070" y="2207148"/>
            <a:ext cx="2941012" cy="861852"/>
          </a:xfrm>
          <a:prstGeom prst="roundRect">
            <a:avLst>
              <a:gd name="adj" fmla="val 3480"/>
            </a:avLst>
          </a:prstGeom>
          <a:solidFill>
            <a:schemeClr val="accent2">
              <a:lumMod val="20000"/>
              <a:lumOff val="80000"/>
            </a:schemeClr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i="1" dirty="0" smtClean="0">
              <a:solidFill>
                <a:schemeClr val="tx1"/>
              </a:solidFill>
            </a:endParaRPr>
          </a:p>
          <a:p>
            <a:r>
              <a:rPr lang="ru-RU" sz="1400" i="1" dirty="0" smtClean="0">
                <a:solidFill>
                  <a:schemeClr val="tx1"/>
                </a:solidFill>
              </a:rPr>
              <a:t>8</a:t>
            </a:r>
            <a:r>
              <a:rPr lang="en-US" sz="1400" i="1" dirty="0" smtClean="0">
                <a:solidFill>
                  <a:schemeClr val="tx1"/>
                </a:solidFill>
              </a:rPr>
              <a:t>05</a:t>
            </a:r>
            <a:r>
              <a:rPr lang="ru-RU" sz="1400" i="1" dirty="0" smtClean="0">
                <a:solidFill>
                  <a:schemeClr val="tx1"/>
                </a:solidFill>
              </a:rPr>
              <a:t> </a:t>
            </a:r>
            <a:r>
              <a:rPr lang="ru-RU" sz="1400" i="1" dirty="0" err="1">
                <a:solidFill>
                  <a:schemeClr val="tx1"/>
                </a:solidFill>
              </a:rPr>
              <a:t>акредитивів</a:t>
            </a:r>
            <a:r>
              <a:rPr lang="ru-RU" sz="1400" b="1" i="1" dirty="0">
                <a:solidFill>
                  <a:schemeClr val="tx1"/>
                </a:solidFill>
              </a:rPr>
              <a:t> </a:t>
            </a:r>
            <a:endParaRPr lang="ru-RU" sz="1400" b="1" i="1" dirty="0" smtClean="0">
              <a:solidFill>
                <a:schemeClr val="tx1"/>
              </a:solidFill>
            </a:endParaRPr>
          </a:p>
          <a:p>
            <a:r>
              <a:rPr lang="ru-RU" sz="1400" i="1" dirty="0" smtClean="0">
                <a:solidFill>
                  <a:schemeClr val="tx1"/>
                </a:solidFill>
              </a:rPr>
              <a:t>на </a:t>
            </a:r>
            <a:r>
              <a:rPr lang="ru-RU" sz="1400" i="1" dirty="0">
                <a:solidFill>
                  <a:schemeClr val="tx1"/>
                </a:solidFill>
              </a:rPr>
              <a:t>суму в гривневому </a:t>
            </a:r>
            <a:r>
              <a:rPr lang="ru-RU" sz="1400" i="1" dirty="0" err="1">
                <a:solidFill>
                  <a:schemeClr val="tx1"/>
                </a:solidFill>
              </a:rPr>
              <a:t>еквіваленті</a:t>
            </a:r>
            <a:r>
              <a:rPr lang="ru-RU" sz="1400" i="1" dirty="0">
                <a:solidFill>
                  <a:schemeClr val="tx1"/>
                </a:solidFill>
              </a:rPr>
              <a:t> </a:t>
            </a:r>
            <a:r>
              <a:rPr lang="en-US" sz="1400" i="1" dirty="0" smtClean="0">
                <a:solidFill>
                  <a:schemeClr val="tx1"/>
                </a:solidFill>
              </a:rPr>
              <a:t>31</a:t>
            </a:r>
            <a:r>
              <a:rPr lang="ru-RU" sz="1400" i="1" dirty="0">
                <a:solidFill>
                  <a:schemeClr val="tx1"/>
                </a:solidFill>
              </a:rPr>
              <a:t> </a:t>
            </a:r>
            <a:r>
              <a:rPr lang="en-US" sz="1400" i="1" dirty="0" smtClean="0">
                <a:solidFill>
                  <a:schemeClr val="tx1"/>
                </a:solidFill>
              </a:rPr>
              <a:t>986</a:t>
            </a:r>
            <a:r>
              <a:rPr lang="ru-RU" sz="1400" i="1" dirty="0" smtClean="0">
                <a:solidFill>
                  <a:schemeClr val="tx1"/>
                </a:solidFill>
              </a:rPr>
              <a:t>,</a:t>
            </a:r>
            <a:r>
              <a:rPr lang="en-US" sz="1400" i="1" dirty="0" smtClean="0">
                <a:solidFill>
                  <a:schemeClr val="tx1"/>
                </a:solidFill>
              </a:rPr>
              <a:t>8 </a:t>
            </a:r>
            <a:r>
              <a:rPr lang="ru-RU" sz="1400" i="1" dirty="0" smtClean="0">
                <a:solidFill>
                  <a:schemeClr val="tx1"/>
                </a:solidFill>
              </a:rPr>
              <a:t> </a:t>
            </a:r>
            <a:r>
              <a:rPr lang="ru-RU" sz="1400" i="1" dirty="0">
                <a:solidFill>
                  <a:schemeClr val="tx1"/>
                </a:solidFill>
              </a:rPr>
              <a:t>млн. </a:t>
            </a:r>
            <a:r>
              <a:rPr lang="ru-RU" sz="1400" i="1" dirty="0" err="1">
                <a:solidFill>
                  <a:schemeClr val="tx1"/>
                </a:solidFill>
              </a:rPr>
              <a:t>грн</a:t>
            </a:r>
            <a:endParaRPr lang="uk-UA" sz="1400" dirty="0"/>
          </a:p>
          <a:p>
            <a:pPr algn="ctr"/>
            <a:endParaRPr lang="uk-UA" dirty="0"/>
          </a:p>
        </p:txBody>
      </p:sp>
      <p:sp>
        <p:nvSpPr>
          <p:cNvPr id="11" name="Округлений прямокутник 8"/>
          <p:cNvSpPr/>
          <p:nvPr/>
        </p:nvSpPr>
        <p:spPr>
          <a:xfrm>
            <a:off x="1256241" y="3555422"/>
            <a:ext cx="7275759" cy="467153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err="1" smtClean="0">
                <a:solidFill>
                  <a:schemeClr val="tx1"/>
                </a:solidFill>
              </a:rPr>
              <a:t>Всього</a:t>
            </a:r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r>
              <a:rPr lang="ru-RU" sz="1400" b="1" dirty="0" err="1" smtClean="0">
                <a:solidFill>
                  <a:schemeClr val="tx1"/>
                </a:solidFill>
              </a:rPr>
              <a:t>отримано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</a:rPr>
              <a:t>1 </a:t>
            </a:r>
            <a:r>
              <a:rPr lang="en-US" sz="1600" b="1" dirty="0" smtClean="0">
                <a:solidFill>
                  <a:schemeClr val="tx1"/>
                </a:solidFill>
              </a:rPr>
              <a:t>410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акредитивів</a:t>
            </a:r>
            <a:r>
              <a:rPr lang="ru-RU" sz="1400" dirty="0" smtClean="0">
                <a:solidFill>
                  <a:schemeClr val="tx1"/>
                </a:solidFill>
              </a:rPr>
              <a:t> на суму </a:t>
            </a:r>
            <a:r>
              <a:rPr lang="en-US" sz="1600" b="1" dirty="0" smtClean="0">
                <a:solidFill>
                  <a:schemeClr val="tx1"/>
                </a:solidFill>
              </a:rPr>
              <a:t>22</a:t>
            </a:r>
            <a:r>
              <a:rPr lang="ru-RU" sz="1600" b="1" dirty="0" smtClean="0">
                <a:solidFill>
                  <a:schemeClr val="tx1"/>
                </a:solidFill>
              </a:rPr>
              <a:t> </a:t>
            </a:r>
            <a:r>
              <a:rPr lang="en-US" sz="1600" b="1" dirty="0" smtClean="0">
                <a:solidFill>
                  <a:schemeClr val="tx1"/>
                </a:solidFill>
              </a:rPr>
              <a:t>734</a:t>
            </a:r>
            <a:r>
              <a:rPr lang="ru-RU" sz="1600" b="1" dirty="0" smtClean="0">
                <a:solidFill>
                  <a:schemeClr val="tx1"/>
                </a:solidFill>
              </a:rPr>
              <a:t>,</a:t>
            </a:r>
            <a:r>
              <a:rPr lang="en-US" sz="1600" b="1" dirty="0" smtClean="0">
                <a:solidFill>
                  <a:schemeClr val="tx1"/>
                </a:solidFill>
              </a:rPr>
              <a:t>7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млн. грн.: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-131229" y="4453196"/>
            <a:ext cx="1851612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400" b="1" dirty="0" smtClean="0"/>
              <a:t>Отримані акредитиви</a:t>
            </a:r>
          </a:p>
        </p:txBody>
      </p:sp>
      <p:sp>
        <p:nvSpPr>
          <p:cNvPr id="13" name="Округлений прямокутник 90"/>
          <p:cNvSpPr/>
          <p:nvPr/>
        </p:nvSpPr>
        <p:spPr>
          <a:xfrm>
            <a:off x="1681145" y="4320447"/>
            <a:ext cx="2606615" cy="1161397"/>
          </a:xfrm>
          <a:prstGeom prst="roundRect">
            <a:avLst>
              <a:gd name="adj" fmla="val 8715"/>
            </a:avLst>
          </a:prstGeom>
          <a:solidFill>
            <a:schemeClr val="accent2">
              <a:lumMod val="20000"/>
              <a:lumOff val="80000"/>
            </a:schemeClr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i="1" dirty="0" smtClean="0">
                <a:solidFill>
                  <a:schemeClr val="tx1"/>
                </a:solidFill>
              </a:rPr>
              <a:t>475</a:t>
            </a:r>
            <a:r>
              <a:rPr lang="ru-RU" sz="1400" i="1" dirty="0" smtClean="0">
                <a:solidFill>
                  <a:schemeClr val="tx1"/>
                </a:solidFill>
              </a:rPr>
              <a:t> </a:t>
            </a:r>
            <a:r>
              <a:rPr lang="ru-RU" sz="1400" i="1" dirty="0" err="1">
                <a:solidFill>
                  <a:schemeClr val="tx1"/>
                </a:solidFill>
              </a:rPr>
              <a:t>акредитивів</a:t>
            </a:r>
            <a:r>
              <a:rPr lang="ru-RU" sz="1400" i="1" dirty="0">
                <a:solidFill>
                  <a:schemeClr val="tx1"/>
                </a:solidFill>
              </a:rPr>
              <a:t> </a:t>
            </a:r>
            <a:endParaRPr lang="ru-RU" sz="1400" i="1" dirty="0" smtClean="0">
              <a:solidFill>
                <a:schemeClr val="tx1"/>
              </a:solidFill>
            </a:endParaRPr>
          </a:p>
          <a:p>
            <a:r>
              <a:rPr lang="ru-RU" sz="1400" i="1" dirty="0" smtClean="0">
                <a:solidFill>
                  <a:schemeClr val="tx1"/>
                </a:solidFill>
              </a:rPr>
              <a:t>на </a:t>
            </a:r>
            <a:r>
              <a:rPr lang="ru-RU" sz="1400" i="1" dirty="0">
                <a:solidFill>
                  <a:schemeClr val="tx1"/>
                </a:solidFill>
              </a:rPr>
              <a:t>суму </a:t>
            </a:r>
            <a:r>
              <a:rPr lang="en-US" sz="1400" i="1" dirty="0" smtClean="0">
                <a:solidFill>
                  <a:schemeClr val="tx1"/>
                </a:solidFill>
              </a:rPr>
              <a:t>3</a:t>
            </a:r>
            <a:r>
              <a:rPr lang="ru-RU" sz="1400" i="1" dirty="0" smtClean="0">
                <a:solidFill>
                  <a:schemeClr val="tx1"/>
                </a:solidFill>
              </a:rPr>
              <a:t> </a:t>
            </a:r>
            <a:r>
              <a:rPr lang="en-US" sz="1400" i="1" dirty="0" smtClean="0">
                <a:solidFill>
                  <a:schemeClr val="tx1"/>
                </a:solidFill>
              </a:rPr>
              <a:t>900</a:t>
            </a:r>
            <a:r>
              <a:rPr lang="ru-RU" sz="1400" i="1" dirty="0" smtClean="0">
                <a:solidFill>
                  <a:schemeClr val="tx1"/>
                </a:solidFill>
              </a:rPr>
              <a:t>,</a:t>
            </a:r>
            <a:r>
              <a:rPr lang="en-US" sz="1400" i="1" dirty="0" smtClean="0">
                <a:solidFill>
                  <a:schemeClr val="tx1"/>
                </a:solidFill>
              </a:rPr>
              <a:t>4</a:t>
            </a:r>
            <a:r>
              <a:rPr lang="ru-RU" sz="1400" i="1" dirty="0" smtClean="0">
                <a:solidFill>
                  <a:schemeClr val="tx1"/>
                </a:solidFill>
              </a:rPr>
              <a:t> </a:t>
            </a:r>
            <a:r>
              <a:rPr lang="ru-RU" sz="1400" i="1" dirty="0">
                <a:solidFill>
                  <a:schemeClr val="tx1"/>
                </a:solidFill>
              </a:rPr>
              <a:t>млн. грн.;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4" name="Округлений прямокутник 90"/>
          <p:cNvSpPr/>
          <p:nvPr/>
        </p:nvSpPr>
        <p:spPr>
          <a:xfrm>
            <a:off x="5303070" y="4320448"/>
            <a:ext cx="3048930" cy="1168216"/>
          </a:xfrm>
          <a:prstGeom prst="roundRect">
            <a:avLst>
              <a:gd name="adj" fmla="val 3480"/>
            </a:avLst>
          </a:prstGeom>
          <a:solidFill>
            <a:schemeClr val="accent2">
              <a:lumMod val="20000"/>
              <a:lumOff val="80000"/>
            </a:schemeClr>
          </a:solidFill>
          <a:ln w="63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i="1" dirty="0" smtClean="0">
                <a:solidFill>
                  <a:schemeClr val="tx1"/>
                </a:solidFill>
              </a:rPr>
              <a:t>9</a:t>
            </a:r>
            <a:r>
              <a:rPr lang="en-US" sz="1400" i="1" dirty="0" smtClean="0">
                <a:solidFill>
                  <a:schemeClr val="tx1"/>
                </a:solidFill>
              </a:rPr>
              <a:t>35</a:t>
            </a:r>
            <a:r>
              <a:rPr lang="ru-RU" sz="1400" i="1" dirty="0" smtClean="0">
                <a:solidFill>
                  <a:schemeClr val="tx1"/>
                </a:solidFill>
              </a:rPr>
              <a:t> </a:t>
            </a:r>
            <a:r>
              <a:rPr lang="ru-RU" sz="1400" i="1" dirty="0" err="1">
                <a:solidFill>
                  <a:schemeClr val="tx1"/>
                </a:solidFill>
              </a:rPr>
              <a:t>акредитивів</a:t>
            </a:r>
            <a:r>
              <a:rPr lang="ru-RU" sz="1400" b="1" i="1" dirty="0">
                <a:solidFill>
                  <a:schemeClr val="tx1"/>
                </a:solidFill>
              </a:rPr>
              <a:t> </a:t>
            </a:r>
            <a:endParaRPr lang="ru-RU" sz="1400" b="1" i="1" dirty="0" smtClean="0">
              <a:solidFill>
                <a:schemeClr val="tx1"/>
              </a:solidFill>
            </a:endParaRPr>
          </a:p>
          <a:p>
            <a:r>
              <a:rPr lang="ru-RU" sz="1400" i="1" dirty="0" smtClean="0">
                <a:solidFill>
                  <a:schemeClr val="tx1"/>
                </a:solidFill>
              </a:rPr>
              <a:t>на </a:t>
            </a:r>
            <a:r>
              <a:rPr lang="ru-RU" sz="1400" i="1" dirty="0">
                <a:solidFill>
                  <a:schemeClr val="tx1"/>
                </a:solidFill>
              </a:rPr>
              <a:t>суму в гривневому </a:t>
            </a:r>
            <a:r>
              <a:rPr lang="ru-RU" sz="1400" i="1" dirty="0" err="1">
                <a:solidFill>
                  <a:schemeClr val="tx1"/>
                </a:solidFill>
              </a:rPr>
              <a:t>еквіваленті</a:t>
            </a:r>
            <a:r>
              <a:rPr lang="ru-RU" sz="1400" i="1" dirty="0">
                <a:solidFill>
                  <a:schemeClr val="tx1"/>
                </a:solidFill>
              </a:rPr>
              <a:t> </a:t>
            </a:r>
            <a:endParaRPr lang="ru-RU" sz="1400" dirty="0">
              <a:solidFill>
                <a:schemeClr val="tx1"/>
              </a:solidFill>
            </a:endParaRPr>
          </a:p>
          <a:p>
            <a:r>
              <a:rPr lang="ru-RU" sz="1400" i="1" dirty="0">
                <a:solidFill>
                  <a:schemeClr val="tx1"/>
                </a:solidFill>
              </a:rPr>
              <a:t>18 </a:t>
            </a:r>
            <a:r>
              <a:rPr lang="en-US" sz="1400" i="1" dirty="0" smtClean="0">
                <a:solidFill>
                  <a:schemeClr val="tx1"/>
                </a:solidFill>
              </a:rPr>
              <a:t>834</a:t>
            </a:r>
            <a:r>
              <a:rPr lang="ru-RU" sz="1400" i="1" dirty="0" smtClean="0">
                <a:solidFill>
                  <a:schemeClr val="tx1"/>
                </a:solidFill>
              </a:rPr>
              <a:t>,</a:t>
            </a:r>
            <a:r>
              <a:rPr lang="en-US" sz="1400" i="1" dirty="0" smtClean="0">
                <a:solidFill>
                  <a:schemeClr val="tx1"/>
                </a:solidFill>
              </a:rPr>
              <a:t>3</a:t>
            </a:r>
            <a:r>
              <a:rPr lang="ru-RU" sz="1400" i="1" dirty="0" smtClean="0">
                <a:solidFill>
                  <a:schemeClr val="tx1"/>
                </a:solidFill>
              </a:rPr>
              <a:t> </a:t>
            </a:r>
            <a:r>
              <a:rPr lang="ru-RU" sz="1400" i="1" dirty="0">
                <a:solidFill>
                  <a:schemeClr val="tx1"/>
                </a:solidFill>
              </a:rPr>
              <a:t>млн. грн.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3707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35"/>
          <p:cNvSpPr txBox="1">
            <a:spLocks noChangeArrowheads="1"/>
          </p:cNvSpPr>
          <p:nvPr/>
        </p:nvSpPr>
        <p:spPr bwMode="auto">
          <a:xfrm>
            <a:off x="971601" y="260648"/>
            <a:ext cx="8046814" cy="64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</a:pPr>
            <a:r>
              <a:rPr kumimoji="1" lang="uk-UA" altLang="uk-UA" sz="2000" b="1" cap="all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uk-UA" sz="2000" b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 за акредитивами </a:t>
            </a:r>
            <a:r>
              <a:rPr lang="uk-UA" sz="2000" i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групи)</a:t>
            </a: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рік питома вага  </a:t>
            </a:r>
            <a:endParaRPr lang="uk-UA" altLang="uk-UA" sz="2000" i="1" cap="all" dirty="0"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uk-UA" altLang="uk-UA" sz="2000" i="1" cap="all" dirty="0"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</a:bodyPr>
          <a:lstStyle/>
          <a:p>
            <a:fld id="{53400EF4-D14B-4B3E-8643-5A6D23594193}" type="slidenum">
              <a:rPr lang="uk-UA">
                <a:latin typeface="+mj-lt"/>
                <a:cs typeface="+mn-cs"/>
              </a:rPr>
              <a:pPr/>
              <a:t>3</a:t>
            </a:fld>
            <a:endParaRPr lang="uk-UA" dirty="0">
              <a:latin typeface="+mj-lt"/>
              <a:cs typeface="+mn-cs"/>
            </a:endParaRPr>
          </a:p>
        </p:txBody>
      </p:sp>
      <p:sp>
        <p:nvSpPr>
          <p:cNvPr id="13" name="Прямокутник 83"/>
          <p:cNvSpPr/>
          <p:nvPr/>
        </p:nvSpPr>
        <p:spPr>
          <a:xfrm>
            <a:off x="4392000" y="1251505"/>
            <a:ext cx="91733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uk-UA" sz="1000" b="1" i="1" dirty="0">
              <a:solidFill>
                <a:srgbClr val="FF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252000" y="3969000"/>
            <a:ext cx="390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F79D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Іноземна валюта (еквівалент) 2</a:t>
            </a:r>
            <a:r>
              <a:rPr lang="en-US" b="1" i="1" dirty="0" smtClean="0">
                <a:solidFill>
                  <a:srgbClr val="F79D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021</a:t>
            </a:r>
            <a:endParaRPr lang="uk-UA" b="1" dirty="0">
              <a:solidFill>
                <a:srgbClr val="F79D91"/>
              </a:solidFill>
            </a:endParaRPr>
          </a:p>
        </p:txBody>
      </p:sp>
      <p:sp>
        <p:nvSpPr>
          <p:cNvPr id="20" name="Прямокутник 19"/>
          <p:cNvSpPr/>
          <p:nvPr/>
        </p:nvSpPr>
        <p:spPr>
          <a:xfrm>
            <a:off x="432000" y="1089000"/>
            <a:ext cx="342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i="1" dirty="0" smtClean="0">
                <a:solidFill>
                  <a:srgbClr val="F79D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Національна валюта 202</a:t>
            </a:r>
            <a:r>
              <a:rPr lang="en-US" sz="1600" b="1" i="1" dirty="0" smtClean="0">
                <a:solidFill>
                  <a:srgbClr val="F79D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uk-UA" sz="1600" b="1" dirty="0">
              <a:solidFill>
                <a:srgbClr val="F79D91"/>
              </a:solidFill>
            </a:endParaRPr>
          </a:p>
        </p:txBody>
      </p:sp>
      <p:graphicFrame>
        <p:nvGraphicFramePr>
          <p:cNvPr id="21" name="Таблиця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12841923"/>
              </p:ext>
            </p:extLst>
          </p:nvPr>
        </p:nvGraphicFramePr>
        <p:xfrm>
          <a:off x="252000" y="1449001"/>
          <a:ext cx="8669974" cy="2526949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1939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796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15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069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2358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5435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56531">
                <a:tc gridSpan="6">
                  <a:txBody>
                    <a:bodyPr/>
                    <a:lstStyle/>
                    <a:p>
                      <a:pPr algn="l"/>
                      <a:r>
                        <a:rPr lang="uk-UA" sz="2000" dirty="0" smtClean="0">
                          <a:solidFill>
                            <a:srgbClr val="1C7935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Надано </a:t>
                      </a:r>
                      <a:r>
                        <a:rPr lang="uk-UA" sz="2000" i="0" dirty="0" smtClean="0">
                          <a:solidFill>
                            <a:srgbClr val="057C4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банками</a:t>
                      </a:r>
                      <a:r>
                        <a:rPr lang="uk-UA" sz="200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200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606</a:t>
                      </a:r>
                      <a:r>
                        <a:rPr lang="uk-UA" sz="200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акредитивів</a:t>
                      </a:r>
                      <a:r>
                        <a:rPr lang="uk-UA" sz="18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суму 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uk-UA" sz="18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(млрд</a:t>
                      </a:r>
                      <a:r>
                        <a:rPr lang="en-US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грн</a:t>
                      </a:r>
                      <a:r>
                        <a:rPr lang="ru-RU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uk-UA" sz="1800" dirty="0">
                        <a:solidFill>
                          <a:srgbClr val="1C793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24570">
                <a:tc>
                  <a:txBody>
                    <a:bodyPr/>
                    <a:lstStyle/>
                    <a:p>
                      <a:pPr algn="ctr"/>
                      <a:endParaRPr lang="uk-UA" sz="1400" dirty="0">
                        <a:solidFill>
                          <a:srgbClr val="1C793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сума, млрд грн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питома вага до  загального об</a:t>
                      </a:r>
                      <a:r>
                        <a:rPr lang="en-US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`</a:t>
                      </a: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єму</a:t>
                      </a: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наданих </a:t>
                      </a: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акредит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</a:t>
                      </a:r>
                      <a:r>
                        <a:rPr lang="en-US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uk-UA" sz="1400" b="0" i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сть</a:t>
                      </a:r>
                      <a:r>
                        <a:rPr lang="en-US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штук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питома вага до загальної</a:t>
                      </a:r>
                      <a:r>
                        <a:rPr lang="uk-UA" sz="1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uk-UA" sz="1400" b="0" i="1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кільк</a:t>
                      </a:r>
                      <a:r>
                        <a:rPr lang="uk-UA" sz="1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b="0" i="1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надан.акредит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4371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 державною часткою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uk-UA" sz="16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6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uk-UA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93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6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uk-UA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98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7261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іноземних банківських груп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 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83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88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7266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 приватним капіталом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495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08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Таблиця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61907570"/>
              </p:ext>
            </p:extLst>
          </p:nvPr>
        </p:nvGraphicFramePr>
        <p:xfrm>
          <a:off x="252000" y="4338331"/>
          <a:ext cx="8766415" cy="2389323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904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796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15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1649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1400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5435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38636">
                <a:tc gridSpan="6">
                  <a:txBody>
                    <a:bodyPr/>
                    <a:lstStyle/>
                    <a:p>
                      <a:pPr algn="l"/>
                      <a:r>
                        <a:rPr lang="uk-UA" sz="2000" dirty="0" smtClean="0">
                          <a:solidFill>
                            <a:srgbClr val="1C7935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Надано </a:t>
                      </a:r>
                      <a:r>
                        <a:rPr lang="uk-UA" sz="2000" i="0" dirty="0" smtClean="0">
                          <a:solidFill>
                            <a:srgbClr val="057C4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банками</a:t>
                      </a:r>
                      <a:r>
                        <a:rPr lang="uk-UA" sz="200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8</a:t>
                      </a:r>
                      <a:r>
                        <a:rPr lang="en-US" sz="200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</a:t>
                      </a: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акредитивів</a:t>
                      </a:r>
                      <a:r>
                        <a:rPr lang="uk-UA" sz="18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суму 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r>
                        <a:rPr lang="uk-UA" sz="18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,9</a:t>
                      </a:r>
                      <a:r>
                        <a:rPr lang="en-US" sz="18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(млрд</a:t>
                      </a:r>
                      <a:r>
                        <a:rPr lang="en-US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грн</a:t>
                      </a:r>
                      <a:r>
                        <a:rPr lang="ru-RU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uk-UA" sz="1800" dirty="0">
                        <a:solidFill>
                          <a:srgbClr val="1C793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27447">
                <a:tc>
                  <a:txBody>
                    <a:bodyPr/>
                    <a:lstStyle/>
                    <a:p>
                      <a:pPr algn="ctr"/>
                      <a:endParaRPr lang="uk-UA" sz="1400" dirty="0">
                        <a:solidFill>
                          <a:srgbClr val="1C793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сума, млрд грн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питома вага до  загального об</a:t>
                      </a:r>
                      <a:r>
                        <a:rPr lang="en-US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`</a:t>
                      </a: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єму</a:t>
                      </a: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наданих </a:t>
                      </a: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акредит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Кіль-кість</a:t>
                      </a: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штук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питома вага до загальної</a:t>
                      </a:r>
                      <a:r>
                        <a:rPr lang="uk-UA" sz="1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uk-UA" sz="1400" b="0" i="1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кільк</a:t>
                      </a:r>
                      <a:r>
                        <a:rPr lang="uk-UA" sz="1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 </a:t>
                      </a:r>
                      <a:r>
                        <a:rPr lang="uk-UA" sz="1400" b="0" i="1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надан.акред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8129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 державною часткою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r>
                        <a:rPr lang="uk-UA" sz="16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6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uk-UA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61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.9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226</a:t>
                      </a:r>
                      <a:endParaRPr lang="uk-UA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03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0519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іноземних банківських груп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6,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91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33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525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21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0519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 приватним капіталом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72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.5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54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82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21032">
            <a:off x="7760500" y="5720433"/>
            <a:ext cx="938814" cy="934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21032">
            <a:off x="5425821" y="5290309"/>
            <a:ext cx="938814" cy="934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9608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35"/>
          <p:cNvSpPr txBox="1">
            <a:spLocks noChangeArrowheads="1"/>
          </p:cNvSpPr>
          <p:nvPr/>
        </p:nvSpPr>
        <p:spPr bwMode="auto">
          <a:xfrm>
            <a:off x="971601" y="260648"/>
            <a:ext cx="8046814" cy="64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</a:pPr>
            <a:r>
              <a:rPr kumimoji="1" lang="uk-UA" altLang="uk-UA" sz="2000" b="1" cap="all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uk-UA" sz="2000" b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 за акредитивами </a:t>
            </a:r>
            <a:r>
              <a:rPr lang="uk-UA" sz="2000" i="1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групи)</a:t>
            </a: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рік питома вага  </a:t>
            </a:r>
            <a:endParaRPr lang="uk-UA" altLang="uk-UA" sz="2000" i="1" cap="all" dirty="0"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endParaRPr lang="uk-UA" altLang="uk-UA" sz="2000" i="1" cap="all" dirty="0"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</a:bodyPr>
          <a:lstStyle/>
          <a:p>
            <a:fld id="{53400EF4-D14B-4B3E-8643-5A6D23594193}" type="slidenum">
              <a:rPr lang="uk-UA" smtClean="0">
                <a:latin typeface="+mj-lt"/>
                <a:cs typeface="+mn-cs"/>
              </a:rPr>
              <a:pPr/>
              <a:t>4</a:t>
            </a:fld>
            <a:endParaRPr lang="uk-UA" dirty="0">
              <a:latin typeface="+mj-lt"/>
              <a:cs typeface="+mn-cs"/>
            </a:endParaRPr>
          </a:p>
        </p:txBody>
      </p:sp>
      <p:sp>
        <p:nvSpPr>
          <p:cNvPr id="13" name="Прямокутник 83"/>
          <p:cNvSpPr/>
          <p:nvPr/>
        </p:nvSpPr>
        <p:spPr>
          <a:xfrm>
            <a:off x="4392000" y="1251505"/>
            <a:ext cx="91733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0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uk-UA" sz="1000" b="1" i="1" dirty="0">
              <a:solidFill>
                <a:srgbClr val="FF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252000" y="3969000"/>
            <a:ext cx="390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rgbClr val="F79D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Іноземна валюта (еквівалент) </a:t>
            </a:r>
            <a:r>
              <a:rPr lang="en-US" b="1" i="1" dirty="0" smtClean="0">
                <a:solidFill>
                  <a:srgbClr val="F79D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endParaRPr lang="uk-UA" b="1" dirty="0">
              <a:solidFill>
                <a:srgbClr val="F79D91"/>
              </a:solidFill>
            </a:endParaRPr>
          </a:p>
        </p:txBody>
      </p:sp>
      <p:sp>
        <p:nvSpPr>
          <p:cNvPr id="20" name="Прямокутник 19"/>
          <p:cNvSpPr/>
          <p:nvPr/>
        </p:nvSpPr>
        <p:spPr>
          <a:xfrm>
            <a:off x="432000" y="1089000"/>
            <a:ext cx="342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i="1" dirty="0" smtClean="0">
                <a:solidFill>
                  <a:srgbClr val="F79D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Національна валюта 202</a:t>
            </a:r>
            <a:r>
              <a:rPr lang="en-US" sz="1600" b="1" i="1" dirty="0" smtClean="0">
                <a:solidFill>
                  <a:srgbClr val="F79D9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uk-UA" sz="1600" b="1" dirty="0">
              <a:solidFill>
                <a:srgbClr val="F79D91"/>
              </a:solidFill>
            </a:endParaRPr>
          </a:p>
        </p:txBody>
      </p:sp>
      <p:graphicFrame>
        <p:nvGraphicFramePr>
          <p:cNvPr id="21" name="Таблиця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30694817"/>
              </p:ext>
            </p:extLst>
          </p:nvPr>
        </p:nvGraphicFramePr>
        <p:xfrm>
          <a:off x="252000" y="1449000"/>
          <a:ext cx="8632063" cy="2533023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917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3206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76658">
                <a:tc gridSpan="6">
                  <a:txBody>
                    <a:bodyPr/>
                    <a:lstStyle/>
                    <a:p>
                      <a:pPr algn="l"/>
                      <a:r>
                        <a:rPr lang="uk-UA" sz="2000" dirty="0" smtClean="0">
                          <a:solidFill>
                            <a:srgbClr val="1C7935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Отримано </a:t>
                      </a:r>
                      <a:r>
                        <a:rPr lang="uk-UA" sz="2000" i="0" dirty="0" smtClean="0">
                          <a:solidFill>
                            <a:srgbClr val="057C4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банками</a:t>
                      </a:r>
                      <a:r>
                        <a:rPr lang="uk-UA" sz="200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200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475</a:t>
                      </a: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акредитивів</a:t>
                      </a:r>
                      <a:r>
                        <a:rPr lang="uk-UA" sz="18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суму </a:t>
                      </a: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uk-UA" sz="18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(млрд грн</a:t>
                      </a:r>
                      <a:r>
                        <a:rPr lang="ru-RU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uk-UA" sz="1800" dirty="0">
                        <a:solidFill>
                          <a:srgbClr val="1C793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6660">
                <a:tc>
                  <a:txBody>
                    <a:bodyPr/>
                    <a:lstStyle/>
                    <a:p>
                      <a:pPr algn="ctr"/>
                      <a:endParaRPr lang="uk-UA" sz="1400" dirty="0">
                        <a:solidFill>
                          <a:srgbClr val="1C793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сума, млрд грн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питома вага до  загального об</a:t>
                      </a:r>
                      <a:r>
                        <a:rPr lang="en-US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`</a:t>
                      </a: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єму</a:t>
                      </a: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отрим</a:t>
                      </a: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акредит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</a:t>
                      </a:r>
                      <a:r>
                        <a:rPr lang="en-US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сть</a:t>
                      </a:r>
                      <a:r>
                        <a:rPr lang="en-US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штук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питома вага до загальної</a:t>
                      </a:r>
                      <a:r>
                        <a:rPr lang="uk-UA" sz="1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кількості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2639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 державною часткою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</a:t>
                      </a:r>
                      <a:r>
                        <a:rPr lang="en-US" sz="16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uk-UA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</a:t>
                      </a:r>
                      <a:endParaRPr lang="uk-UA" sz="1600" b="1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6103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іноземних банківських груп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80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.9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110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81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6103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 приватним капіталом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84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09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223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81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Таблиця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16048602"/>
              </p:ext>
            </p:extLst>
          </p:nvPr>
        </p:nvGraphicFramePr>
        <p:xfrm>
          <a:off x="252000" y="4338331"/>
          <a:ext cx="8632063" cy="2389323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917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3206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38636">
                <a:tc gridSpan="6">
                  <a:txBody>
                    <a:bodyPr/>
                    <a:lstStyle/>
                    <a:p>
                      <a:pPr algn="l"/>
                      <a:r>
                        <a:rPr lang="uk-UA" sz="2000" dirty="0" smtClean="0">
                          <a:solidFill>
                            <a:srgbClr val="1C7935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Отримано </a:t>
                      </a:r>
                      <a:r>
                        <a:rPr lang="uk-UA" sz="2000" i="0" dirty="0" smtClean="0">
                          <a:solidFill>
                            <a:srgbClr val="057C48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банками</a:t>
                      </a:r>
                      <a:r>
                        <a:rPr lang="uk-UA" sz="200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9</a:t>
                      </a:r>
                      <a:r>
                        <a:rPr lang="en-US" sz="200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акредитивів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суму </a:t>
                      </a: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uk-UA" sz="18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8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(млрд грн</a:t>
                      </a:r>
                      <a:r>
                        <a:rPr lang="ru-RU" sz="1800" b="0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uk-UA" sz="1800" dirty="0">
                        <a:solidFill>
                          <a:srgbClr val="1C793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27447">
                <a:tc>
                  <a:txBody>
                    <a:bodyPr/>
                    <a:lstStyle/>
                    <a:p>
                      <a:pPr algn="ctr"/>
                      <a:endParaRPr lang="uk-UA" sz="1400" dirty="0">
                        <a:solidFill>
                          <a:srgbClr val="1C793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сума, млрд грн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питома вага до  загального об</a:t>
                      </a:r>
                      <a:r>
                        <a:rPr lang="en-US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`</a:t>
                      </a: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єму</a:t>
                      </a: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отрим</a:t>
                      </a: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акредит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0" i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Кіль-кість</a:t>
                      </a:r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штук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питома вага до загальної</a:t>
                      </a:r>
                      <a:r>
                        <a:rPr lang="uk-UA" sz="1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кількості</a:t>
                      </a:r>
                      <a:endParaRPr lang="uk-UA" sz="1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8129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 державною часткою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6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6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uk-UA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82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1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421</a:t>
                      </a:r>
                      <a:endParaRPr lang="uk-UA" sz="1600" b="1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85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0519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іноземних банківських груп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75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09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61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52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0519">
                <a:tc>
                  <a:txBody>
                    <a:bodyPr/>
                    <a:lstStyle/>
                    <a:p>
                      <a:pPr marL="628650" marR="0" indent="-285750" algn="l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uk-UA" sz="1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 приватним капіталом</a:t>
                      </a:r>
                      <a:endParaRPr lang="uk-UA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53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86485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400" b="1" i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93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253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864854" rtl="0" eaLnBrk="1" latinLnBrk="0" hangingPunct="1"/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94</a:t>
                      </a:r>
                      <a:r>
                        <a:rPr lang="uk-UA" sz="1600" b="1" i="1" kern="12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%</a:t>
                      </a:r>
                      <a:endParaRPr lang="uk-UA" sz="1600" b="1" i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21032">
            <a:off x="5470572" y="5263535"/>
            <a:ext cx="938814" cy="934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9608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1600" dirty="0"/>
              <a:t>використання у 20</a:t>
            </a:r>
            <a:r>
              <a:rPr lang="ru-RU" sz="1600" dirty="0" smtClean="0"/>
              <a:t>2</a:t>
            </a:r>
            <a:r>
              <a:rPr lang="en-US" sz="1600" dirty="0" smtClean="0"/>
              <a:t>1</a:t>
            </a:r>
            <a:r>
              <a:rPr lang="uk-UA" sz="1600" dirty="0" smtClean="0"/>
              <a:t> </a:t>
            </a:r>
            <a:r>
              <a:rPr lang="uk-UA" sz="1600" dirty="0"/>
              <a:t>році документарних акредитивів в національній та іноземних валютах клієнтами та банками України</a:t>
            </a:r>
            <a:endParaRPr lang="" sz="16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70055657"/>
              </p:ext>
            </p:extLst>
          </p:nvPr>
        </p:nvGraphicFramePr>
        <p:xfrm>
          <a:off x="1139825" y="1200150"/>
          <a:ext cx="7670800" cy="4802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53400EF4-D14B-4B3E-8643-5A6D2359419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 algn="r"/>
              <a:t>5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5412821"/>
      </p:ext>
    </p:extLst>
  </p:cSld>
  <p:clrMapOvr>
    <a:masterClrMapping/>
  </p:clrMapOvr>
</p:sld>
</file>

<file path=ppt/theme/theme1.xml><?xml version="1.0" encoding="utf-8"?>
<a:theme xmlns:a="http://schemas.openxmlformats.org/drawingml/2006/main" name="Титульні слайди">
  <a:themeElements>
    <a:clrScheme name="Стандартная">
      <a:dk1>
        <a:srgbClr val="4D4D4F"/>
      </a:dk1>
      <a:lt1>
        <a:sysClr val="window" lastClr="FFFFFF"/>
      </a:lt1>
      <a:dk2>
        <a:srgbClr val="4D4D4F"/>
      </a:dk2>
      <a:lt2>
        <a:srgbClr val="057C48"/>
      </a:lt2>
      <a:accent1>
        <a:srgbClr val="057C48"/>
      </a:accent1>
      <a:accent2>
        <a:srgbClr val="91CA64"/>
      </a:accent2>
      <a:accent3>
        <a:srgbClr val="50748A"/>
      </a:accent3>
      <a:accent4>
        <a:srgbClr val="8D9DD0"/>
      </a:accent4>
      <a:accent5>
        <a:srgbClr val="A3417C"/>
      </a:accent5>
      <a:accent6>
        <a:srgbClr val="CD76B0"/>
      </a:accent6>
      <a:hlink>
        <a:srgbClr val="50748A"/>
      </a:hlink>
      <a:folHlink>
        <a:srgbClr val="8D9DD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Black">
      <a:srgbClr val="000000"/>
    </a:custClr>
    <a:custClr name="Grey">
      <a:srgbClr val="4D4D4F"/>
    </a:custClr>
    <a:custClr name="Dark Green">
      <a:srgbClr val="057C48"/>
    </a:custClr>
    <a:custClr name="Light Green">
      <a:srgbClr val="91CA64"/>
    </a:custClr>
    <a:custClr name="Dark Blue">
      <a:srgbClr val="50748A"/>
    </a:custClr>
    <a:custClr name="Light Blue">
      <a:srgbClr val="8D9DD0"/>
    </a:custClr>
    <a:custClr name="Dark Magenta">
      <a:srgbClr val="A3417C"/>
    </a:custClr>
    <a:custClr name="Light Magenta">
      <a:srgbClr val="CD76B0"/>
    </a:custClr>
    <a:custClr name="Light Rose">
      <a:srgbClr val="F79D91"/>
    </a:custClr>
    <a:custClr name="Peach">
      <a:srgbClr val="F9D491"/>
    </a:custClr>
  </a:custClrLst>
</a:theme>
</file>

<file path=ppt/theme/theme2.xml><?xml version="1.0" encoding="utf-8"?>
<a:theme xmlns:a="http://schemas.openxmlformats.org/drawingml/2006/main" name="Основні слайди">
  <a:themeElements>
    <a:clrScheme name="Стандартная">
      <a:dk1>
        <a:srgbClr val="4D4D4F"/>
      </a:dk1>
      <a:lt1>
        <a:sysClr val="window" lastClr="FFFFFF"/>
      </a:lt1>
      <a:dk2>
        <a:srgbClr val="4D4D4F"/>
      </a:dk2>
      <a:lt2>
        <a:srgbClr val="057C48"/>
      </a:lt2>
      <a:accent1>
        <a:srgbClr val="057C48"/>
      </a:accent1>
      <a:accent2>
        <a:srgbClr val="91CA64"/>
      </a:accent2>
      <a:accent3>
        <a:srgbClr val="50748A"/>
      </a:accent3>
      <a:accent4>
        <a:srgbClr val="8D9DD0"/>
      </a:accent4>
      <a:accent5>
        <a:srgbClr val="A3417C"/>
      </a:accent5>
      <a:accent6>
        <a:srgbClr val="CD76B0"/>
      </a:accent6>
      <a:hlink>
        <a:srgbClr val="50748A"/>
      </a:hlink>
      <a:folHlink>
        <a:srgbClr val="8D9DD0"/>
      </a:folHlink>
    </a:clrScheme>
    <a:fontScheme name="NB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Black">
      <a:srgbClr val="000000"/>
    </a:custClr>
    <a:custClr name="Grey">
      <a:srgbClr val="4D4D4F"/>
    </a:custClr>
    <a:custClr name="Dark Green">
      <a:srgbClr val="057C48"/>
    </a:custClr>
    <a:custClr name="Light Green">
      <a:srgbClr val="91CA64"/>
    </a:custClr>
    <a:custClr name="Dark Blue">
      <a:srgbClr val="50748A"/>
    </a:custClr>
    <a:custClr name="Light Blue">
      <a:srgbClr val="8D9DD0"/>
    </a:custClr>
    <a:custClr name="Dark Magenta">
      <a:srgbClr val="A3417C"/>
    </a:custClr>
    <a:custClr name="Light Magenta">
      <a:srgbClr val="CD76B0"/>
    </a:custClr>
    <a:custClr name="Light Rose">
      <a:srgbClr val="F79D91"/>
    </a:custClr>
    <a:custClr name="Peach">
      <a:srgbClr val="F9D491"/>
    </a:custClr>
  </a:custClrLst>
</a:theme>
</file>

<file path=ppt/theme/theme3.xml><?xml version="1.0" encoding="utf-8"?>
<a:theme xmlns:a="http://schemas.openxmlformats.org/drawingml/2006/main" name="Фінальні слайди">
  <a:themeElements>
    <a:clrScheme name="Стандартная">
      <a:dk1>
        <a:srgbClr val="4D4D4F"/>
      </a:dk1>
      <a:lt1>
        <a:sysClr val="window" lastClr="FFFFFF"/>
      </a:lt1>
      <a:dk2>
        <a:srgbClr val="4D4D4F"/>
      </a:dk2>
      <a:lt2>
        <a:srgbClr val="057C48"/>
      </a:lt2>
      <a:accent1>
        <a:srgbClr val="057C48"/>
      </a:accent1>
      <a:accent2>
        <a:srgbClr val="91CA64"/>
      </a:accent2>
      <a:accent3>
        <a:srgbClr val="50748A"/>
      </a:accent3>
      <a:accent4>
        <a:srgbClr val="8D9DD0"/>
      </a:accent4>
      <a:accent5>
        <a:srgbClr val="A3417C"/>
      </a:accent5>
      <a:accent6>
        <a:srgbClr val="CD76B0"/>
      </a:accent6>
      <a:hlink>
        <a:srgbClr val="50748A"/>
      </a:hlink>
      <a:folHlink>
        <a:srgbClr val="8D9DD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Black">
      <a:srgbClr val="000000"/>
    </a:custClr>
    <a:custClr name="Grey">
      <a:srgbClr val="4D4D4F"/>
    </a:custClr>
    <a:custClr name="Dark Green">
      <a:srgbClr val="057C48"/>
    </a:custClr>
    <a:custClr name="Light Green">
      <a:srgbClr val="91CA64"/>
    </a:custClr>
    <a:custClr name="Dark Blue">
      <a:srgbClr val="50748A"/>
    </a:custClr>
    <a:custClr name="Light Blue">
      <a:srgbClr val="8D9DD0"/>
    </a:custClr>
    <a:custClr name="Dark Magenta">
      <a:srgbClr val="A3417C"/>
    </a:custClr>
    <a:custClr name="Light Magenta">
      <a:srgbClr val="CD76B0"/>
    </a:custClr>
    <a:custClr name="Light Rose">
      <a:srgbClr val="F79D91"/>
    </a:custClr>
    <a:custClr name="Peach">
      <a:srgbClr val="F9D491"/>
    </a:custClr>
  </a:custClrLst>
  <a:extLst>
    <a:ext uri="{05A4C25C-085E-4340-85A3-A5531E510DB2}">
      <thm15:themeFamily xmlns:thm15="http://schemas.microsoft.com/office/thememl/2012/main" xmlns="" name="NBU" id="{E1B85442-4EC0-4221-B0FD-5B3A1B76F041}" vid="{77553576-B0B3-4216-A017-847AA4C2EC4A}"/>
    </a:ext>
  </a:extLst>
</a:theme>
</file>

<file path=ppt/theme/theme4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Office</Template>
  <TotalTime>7151</TotalTime>
  <Words>524</Words>
  <Application>Microsoft Office PowerPoint</Application>
  <PresentationFormat>Экран (4:3)</PresentationFormat>
  <Paragraphs>121</Paragraphs>
  <Slides>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Титульні слайди</vt:lpstr>
      <vt:lpstr>Основні слайди</vt:lpstr>
      <vt:lpstr>Фінальні слайди</vt:lpstr>
      <vt:lpstr>Операції за документарними акредитивами банків України (2021 рік)</vt:lpstr>
      <vt:lpstr>використання у 2021 році документарних акредитивів в національній та іноземних валютах клієнтами та банками України</vt:lpstr>
      <vt:lpstr>Слайд 3</vt:lpstr>
      <vt:lpstr>Слайд 4</vt:lpstr>
      <vt:lpstr>використання у 2021 році документарних акредитивів в національній та іноземних валютах клієнтами та банками України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12345</dc:creator>
  <cp:lastModifiedBy>Admin</cp:lastModifiedBy>
  <cp:revision>754</cp:revision>
  <cp:lastPrinted>2019-05-08T13:54:53Z</cp:lastPrinted>
  <dcterms:created xsi:type="dcterms:W3CDTF">2018-01-19T14:02:07Z</dcterms:created>
  <dcterms:modified xsi:type="dcterms:W3CDTF">2022-09-01T09:08:40Z</dcterms:modified>
</cp:coreProperties>
</file>